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53A06-6E41-6BB0-F26A-D66A758C1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9BCF01-CE4E-AA4A-80C2-5CBE3F941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A46000-DA5B-7C3E-E7BC-4248120E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12FE65-B423-E147-D921-14DD00C0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236C72-220C-EEDA-53C7-E537097D6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7660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F14CB-58B7-595E-4288-0E5E282E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D79BDD-8412-3497-CABA-24CFC53F9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1682F1-738A-6DFB-E608-9C308EBA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650CA5-D53E-0F02-B911-C35A4D5E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64DCDC-71BA-09EE-27F3-DEF02FC7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999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CD8DE4-3896-F779-4C78-CEE478E7C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CD96C9-82B9-0135-572E-E8ABA6DD9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61448A-2422-97F2-4551-99E4FD07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13139A-64BD-4BF5-1DA0-E43CB2C78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9DA063-6DA5-B3F8-E9A7-5EF90EFC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086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5D5B8-4819-132F-FA6E-CF5861FD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B633E8-4F6B-EE8A-64EA-AE2D7A2A2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6A7632-72E7-D0CD-1774-256EE880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BD3805-45E8-F3EF-0196-C82A2FF2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3DF338-F26E-38EE-E87A-B6A550F6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317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CDA59-ACE8-08BB-8588-3C7480C00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C40618-4A1A-6AA9-783B-FA435CC07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1E029E-9FD1-EA63-F58D-CDD8BD058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9253F-CFAD-4DB7-1573-D3E973A4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BABC6C-8602-E470-B744-6C9784D0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56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1E1DC-4447-A71F-0876-E0295017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7328EB-82B1-8912-A8B0-355E37E54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D6B8DA-25A4-EE79-87A7-FB1D332B7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2A665D-1213-7F0B-DDEE-7EF8AF44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405BEC-5B12-2A1F-C692-0A388328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2B74DE-4E6F-165E-ECF5-9F2C43F1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3706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ABF73-21B2-1F6E-CAB1-D354D44E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0B8EB8-9D77-13FF-339C-919786F0A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D03484-10D0-F073-7361-02E5B2DC6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406689-F754-19B0-5C14-EBBA6C788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C2A6C5-51B7-A4AF-9E1E-2A9CFFF7C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9D747DA-B688-4F1A-213F-73BBFC27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4C0AC6-B1D3-0B41-BD49-BD9682B2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A4EE656-6819-4915-C8C9-31977537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021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284CD-1702-82CC-5DD7-0703263B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D13185-7B3D-A7CC-3915-5B680254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539C4D-B73E-5641-FF1B-989B3BA6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4CEA33-919B-DED2-0162-B67B46FD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5969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E55354A-7CC7-8A71-7F7A-548B424A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919295-B351-7882-6E06-CDF68E17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15634A-A6C5-3658-A1AB-2C80FAF9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89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CF92-E0DE-2F04-CF3B-73A59401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6E42A-2DE2-7D3C-619A-D5877EBAF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7B0D9A-E2D5-9B6E-F1A1-48E43AAB2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B62C23-D201-2479-681B-12E4C729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503891-C99E-7771-13AE-A6A8420A1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DE7EC8-E71C-3981-9591-11B37CC9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4971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B1669-24E2-1382-D6E0-D3EA99F72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AFD9D58-E93A-2B62-D24B-37BFC53A2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913A03-0F00-8EFB-C833-7BA87C8DA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465E1D-FA4E-6481-C5DF-96D8E08BE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805ADD-5ED5-C01C-0653-1F28CF3D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2BD12E-A79F-16DC-7377-BB075FA9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556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CCD87DD-D39F-5971-5585-15ED85AD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3DF27A-41D8-680F-C390-C3DCB7E65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4653FA-D97C-2F77-5020-A53885277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6A2E0-5F5F-4B13-8581-F7F41317EA45}" type="datetimeFigureOut">
              <a:rPr lang="es-MX" smtClean="0"/>
              <a:t>23/11/2024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7C59AD-D210-59DA-C1C5-23A644828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F9741C-FEA2-8CEF-B328-885539E26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3564B-B50E-46AF-920C-08F7304CD0A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090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www.shein.com.mx/ark/default?scene=1&amp;test=5051&amp;ad_type=DPA&amp;goods_id=44852812&amp;pf=PINTEREST&amp;url_from=PINADSDPA" TargetMode="External"/><Relationship Id="rId2" Type="http://schemas.openxmlformats.org/officeDocument/2006/relationships/hyperlink" Target="https://www.shein.com.mx/Cable-Knit-Drop-Shoulder-Jumper-p-11930994-cat-1734.html?utm_source=pinterest.com&amp;utm_medium=cpc&amp;utm_campaign=web_mxpin_dpa_women_sw2209215555467156&amp;url_from=web_mxpin_dpa_women_sw220921555546715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www.shein.com.mx/Ribbed-Knit-Bishop-Sleeve-Jumper-p-2951640-cat-1734.html?utm_source=pinterest.com&amp;utm_medium=cpc&amp;utm_campaign=mxpin_dpa_women_sW210615795114745&amp;url_from=mxpin_dpa_women_sW210615795114745" TargetMode="External"/><Relationship Id="rId5" Type="http://schemas.openxmlformats.org/officeDocument/2006/relationships/hyperlink" Target="https://www.shein.com.mx/ark/default?scene=1&amp;test=5051&amp;ad_type=DPA&amp;goods_id=41367790&amp;pf=PINTEREST&amp;url_from=PINADSDPA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s://www.shein.com.mx/ark/default?scene=1&amp;test=5051&amp;ad_type=DPA&amp;goods_id=45584587&amp;pf=PINTEREST&amp;url_from=PINADSDPA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m.shein.com/us/Boys-Solid-Pocket-Patched-Button-Up-Shirt-Shorts-Without-Tee-p-12687660-cat-1998.html?utm_source=pinterest.com&amp;utm_medium=cpc&amp;utm_campaign=muspin_dpa_kids_sk2212036929134127_Spanish&amp;url_from=muspin_dpa_kids_sk2212036929134127_Spanish" TargetMode="External"/><Relationship Id="rId7" Type="http://schemas.openxmlformats.org/officeDocument/2006/relationships/hyperlink" Target="https://www.shein.com.mx/Toddler-Boys-Letter-Patched-Detail-Shirt-Flap-Pocket-Shorts-Set-p-14884335-cat-2106.html?utm_source=pinterest.com&amp;utm_medium=cpc&amp;utm_campaign=mxpin_dpa_kids_sk2303233784361726&amp;url_from=mxpin_dpa_kids_sk2303233784361726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hyperlink" Target="https://us.shein.com/Boys-Single-Breasted-Shirt-Shorts-p-11081984-cat-1998.html?utm_source=pinterest.com&amp;utm_medium=cpc&amp;utm_campaign=uspin_dpa_kids_sk2203163085466165_Spanish&amp;url_from=uspin_dpa_kids_sk2203163085466165_Spanish" TargetMode="External"/><Relationship Id="rId5" Type="http://schemas.openxmlformats.org/officeDocument/2006/relationships/hyperlink" Target="https://m.shein.com/us/Toddler-Boys-Striped-Trim-Polo-Shirt-Shorts-p-12764418-cat-2106.html?utm_source=pinterest.com&amp;utm_medium=cpc&amp;utm_campaign=muspin_dpa_kids_sk2212162258795937_Spanish&amp;url_from=muspin_dpa_kids_sk2212162258795937_Spanish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hyperlink" Target="https://us.shein.com/Baby-Boys-Cool-And-Casual-Three-Piece-Sport-Suit-Suitable-For-Summer-p-31857487-cat-6685.html?utm_source=pinterest.com&amp;utm_medium=cpc&amp;utm_campaign=uspin_dpa_baby_sa2402275568166486_Spanish&amp;url_from=uspin_dpa_baby_sa2402275568166486_Spanish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.shein.com/us/Baby-Heart-Print-Ruffle-Trim-Peplum-Top-Shorts-p-13005706-cat-2132.html?utm_source=pinterest.com&amp;utm_medium=cpc&amp;utm_campaign=muspin_dpa_baby_sa2212290044194418_Spanish&amp;url_from=muspin_dpa_baby_sa2212290044194418_Spanish" TargetMode="External"/><Relationship Id="rId3" Type="http://schemas.openxmlformats.org/officeDocument/2006/relationships/hyperlink" Target="https://www.shein.com.mx/Baby-Girl-S-Casual-Solid-Color-Short-Sleeve-Top-And-Solid-Color-Overalls-Set-p-28815432-cat-2132.html?utm_source=pinterest.com&amp;utm_medium=cpc&amp;utm_campaign=web_mxpin_dpa_baby_sa2312044817658555&amp;url_from=web_mxpin_dpa_baby_sa2312044817658555" TargetMode="External"/><Relationship Id="rId7" Type="http://schemas.openxmlformats.org/officeDocument/2006/relationships/hyperlink" Target="https://www.shein.com.mx/Baby-Girl-Slant-Pocket-Belted-Shirt-Jumpsuit-p-18343666-cat-2131.html?utm_source=pinterest.com&amp;utm_medium=cpc&amp;utm_campaign=mxpin_dpa_baby_sa2306063713143199&amp;url_from=mxpin_dpa_baby_sa2306063713143199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hyperlink" Target="https://m.shein.com.mx/Baby-Girls-Cute-And-Comfortable-Doll-Collar-Dress-p-26585331-cat-2133.html?utm_source=pinterest.com&amp;utm_medium=cpc&amp;utm_campaign=mmxpin_dpa_baby_sa2205272677765332&amp;url_from=mmxpin_dpa_baby_sa2205272677765332" TargetMode="External"/><Relationship Id="rId5" Type="http://schemas.openxmlformats.org/officeDocument/2006/relationships/hyperlink" Target="https://api-shein.shein.com/h5/sharejump/appsharejump?lan=es&amp;share_type=goods&amp;site=andshmx&amp;localcountry=mx&amp;currency=MXN&amp;id=12691536&amp;url_from=GM7352603810745552896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jf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juliaymateo.com/products/conjunto-vestir-nino-hermanos-a-juego-eventos-arena?variant=47668211155283" TargetMode="External"/><Relationship Id="rId7" Type="http://schemas.openxmlformats.org/officeDocument/2006/relationships/hyperlink" Target="https://us.shein.com/Baby-Bear-Print-Thermal-Lined-Sweatshirt-Joggers-p-11616823-cat-2132.html?utm_source=pinterest.com&amp;utm_medium=cpc&amp;utm_campaign=uspin_dpa_baby_sa2209155558788585_Spanish&amp;url_from=uspin_dpa_baby_sa2209155558788585_Spanish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hyperlink" Target="https://us.shein.com/Newborn-Baby-Cartoon-Graphic-Contrast-Binding-Jumpsuit-p-12405832-cat-2131.html?utm_source=pinterest.com&amp;utm_medium=cpc&amp;utm_campaign=uspin_dpa_baby_sa2211161896382188_Spanish&amp;url_from=uspin_dpa_baby_sa2211161896382188_Spanish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shein.com.mx/Ribbed-Knit-Puff-Sleeve-Tee-p-9795486-cat-1738.html?utm_source=pinterest.com&amp;utm_medium=cpc&amp;utm_campaign=mxpin_dpa_women_sw2111308033262830&amp;url_from=mxpin_dpa_women_sw2111308033262830" TargetMode="External"/><Relationship Id="rId7" Type="http://schemas.openxmlformats.org/officeDocument/2006/relationships/hyperlink" Target="https://es.shein.com/Solid-Button-Front-Puff-Sleeve-Blouse-p-10825673-cat-1733.html?utm_source=pinterest.com&amp;utm_medium=cpc&amp;utm_campaign=web_espin_dpa_women_sw2205255665642461&amp;url_from=web_espin_dpa_women_sw2205255665642461&amp;pp=1" TargetMode="External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m.shein.com.mx/Square-Neck-Bishop-Sleeve-Blouse-p-10335907-cat-1733.html?utm_source=pinterest.com&amp;utm_medium=cpc&amp;utm_campaign=mmxpin_dpa_women_sw2203174446088043&amp;url_from=mmxpin_dpa_women_sw2203174446088043" TargetMode="External"/><Relationship Id="rId5" Type="http://schemas.openxmlformats.org/officeDocument/2006/relationships/hyperlink" Target="https://es.shein.com/ark/default?scene=1&amp;test=5051&amp;ad_type=DPA&amp;goods_id=40156422&amp;pf=PINTEREST&amp;url_from=PINADSDPA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www.shein.com.mx/Contrast-Collar-Cable-Knit-2-In-1-Blouse-p-5464092-cat-2214.html?utm_source=pinterest.com&amp;utm_medium=cpc&amp;utm_campaign=mxpin_dpa_women_sw2108312707072878&amp;url_from=mxpin_dpa_women_sw2108312707072878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shein.com/Flap-Pocket-Side-Cargo-Trousers-p-14158161-cat-1740.html?utm_source=pinterest.com&amp;utm_medium=cpc&amp;utm_campaign=web_espin_dpa_women_sz2303203926911773&amp;url_from=web_espin_dpa_women_sz2303203926911773&amp;pp=1" TargetMode="External"/><Relationship Id="rId3" Type="http://schemas.openxmlformats.org/officeDocument/2006/relationships/hyperlink" Target="https://www.shein.com.mx/Kpop-1pc-Solid-High-Waist-Straight-Leg-Suit-Pants-p-20884480-cat-2814.html?utm_source=pinterest.com&amp;utm_medium=cpc&amp;utm_campaign=mxpin_dpa_women_sz2307285188268811&amp;url_from=mxpin_dpa_women_sz2307285188268811" TargetMode="External"/><Relationship Id="rId7" Type="http://schemas.openxmlformats.org/officeDocument/2006/relationships/hyperlink" Target="https://es.shein.com/Women-High-Waisted-Wide-Leg-Wrap-Pant-Elegant-Holiday-Casual-And-Daily-p-32778462-cat-1740.html?utm_source=pinterest.com&amp;utm_medium=cpc&amp;utm_campaign=web_espin_dpa_women_sz2403053992356227&amp;url_from=web_espin_dpa_women_sz240305399235622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hyperlink" Target="https://m.shein.com.mx/Solid-Belted-Wide-Leg-Trousers-p-14404118-cat-1740.html?utm_source=pinterest.com&amp;utm_medium=cpc&amp;utm_campaign=mmxpin_dpa_women_sS2106120090853839&amp;url_from=mmxpin_dpa_women_sS2106120090853839&amp;pp=1" TargetMode="External"/><Relationship Id="rId5" Type="http://schemas.openxmlformats.org/officeDocument/2006/relationships/hyperlink" Target="https://www.shein.com.mx/High-Waist-Wide-Leg-Jeans-p-14233739-cat-1932.html?utm_source=pinterest.com&amp;utm_medium=cpc&amp;utm_campaign=mxpin_dpa_women_sw2302173292915765&amp;url_from=mxpin_dpa_women_sw2302173292915765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us.shein.com/Ditsy-Floral-Print-Lace-up-Front-Lantern-Sleeve-Dress-p-3368345-cat-1727.html?utm_source=pinterest.com&amp;utm_medium=cpc&amp;utm_campaign=uspin_dpa_women_sw2108117031773525_Spanish&amp;url_from=uspin_dpa_women_sw2108117031773525_Spanish&amp;pp=1" TargetMode="External"/><Relationship Id="rId7" Type="http://schemas.openxmlformats.org/officeDocument/2006/relationships/hyperlink" Target="https://www.shein.com.mx/Shirred-Frilled-Lantern-Sleeve-Layer-Hem-Dress-p-7262887-cat-1727.html?utm_source=pinterest.com&amp;utm_medium=cpc&amp;utm_campaign=mxpin_dpa_women_sw2111112024900109&amp;url_from=mxpin_dpa_women_sw2111112024900109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hyperlink" Target="https://us.shein.com/Twist-Front-Lantern-Sleeve-A-Line-Dress-p-14519965-cat-1727.html?utm_source=pinterest.com&amp;utm_medium=cpc&amp;utm_campaign=uspin_dpa_women_sz2303293493426068_Spanish&amp;url_from=uspin_dpa_women_sz2303293493426068_Spanish" TargetMode="External"/><Relationship Id="rId5" Type="http://schemas.openxmlformats.org/officeDocument/2006/relationships/hyperlink" Target="https://es.shein.com/Ruffle-Hem-Puff-Sleeve-Dress-p-10004296-cat-1727.html?utm_source=pinterest.com&amp;utm_medium=cpc&amp;utm_campaign=web_espin_dpa_women_sw2203048495869968&amp;url_from=web_espin_dpa_women_sw2203048495869968&amp;pp=1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s://m.shein.com.mx/Surplice-Neck-Ruffle-Hem-Dress-p-14460704-cat-1727.html?utm_source=pinterest.com&amp;utm_medium=cpc&amp;utm_campaign=mmxpin_dpa_women_sz2303141131342499&amp;url_from=mmxpin_dpa_women_sz230314113134249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shein.com.mx/ark/default?scene=1&amp;test=5051&amp;ad_type=DPA&amp;goods_id=44431716&amp;pf=PINTEREST&amp;url_from=PINADSDPA" TargetMode="External"/><Relationship Id="rId7" Type="http://schemas.openxmlformats.org/officeDocument/2006/relationships/hyperlink" Target="https://www.shein.com.mx/ark/default?scene=1&amp;test=5051&amp;ad_type=DPA&amp;goods_id=45354161&amp;pf=PINTEREST&amp;url_from=PINADSDPA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s://www.shein.com.mx/ark/default?scene=1&amp;test=5051&amp;ad_type=DPA&amp;goods_id=44658666&amp;pf=PINTEREST&amp;url_from=PINADSDPA" TargetMode="External"/><Relationship Id="rId5" Type="http://schemas.openxmlformats.org/officeDocument/2006/relationships/hyperlink" Target="https://www.shein.com.mx/ark/default?scene=1&amp;test=5051&amp;ad_type=DPA&amp;goods_id=44728069&amp;pf=PINTEREST&amp;url_from=PINADSDPA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hyperlink" Target="https://www.shein.com.mx/ark/default?scene=1&amp;test=5051&amp;ad_type=DPA&amp;goods_id=38253602&amp;pf=PINTEREST&amp;url_from=PINADSDP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shein.com.mx/ark/default?scene=1&amp;test=5051&amp;ad_type=DPA&amp;goods_id=32366285&amp;cid=626752458521&amp;setid=2680081404376&amp;pf=PINTEREST&amp;url_from=webmxpin_Men20240628_rmt_dpa_tagid-1950_mixcatid-336_1-4-41-5-1-S2020-1&amp;pp=1" TargetMode="External"/><Relationship Id="rId7" Type="http://schemas.openxmlformats.org/officeDocument/2006/relationships/hyperlink" Target="https://www.shein.com.mx/ark/default?scene=1&amp;test=5051&amp;ad_type=DPA&amp;goods_id=38821460&amp;pf=PINTEREST&amp;url_from=PINADSDPA&amp;cid=626752458521&amp;setid=2680081404376&amp;pp=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us.shein.com/Men-Patched-Pocket-Drop-Shoulder-Shirt-p-10887724-cat-1977.html?utm_source=pinterest.com&amp;utm_medium=cpc&amp;utm_campaign=uspin_dpa_men_sm2204289889531851_Spanish&amp;url_from=uspin_dpa_men_sm2204289889531851_Spanish" TargetMode="External"/><Relationship Id="rId5" Type="http://schemas.openxmlformats.org/officeDocument/2006/relationships/hyperlink" Target="https://es.shein.com/Men-Drop-Shoulder-Button-Front-Shirt-p-14244162-cat-1977.html?utm_source=pinterest.com&amp;utm_medium=cpc&amp;utm_campaign=web_espin_dpa_men_sm2303219023674606&amp;url_from=web_espin_dpa_men_sm2303219023674606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s://us.shein.com/Men-Dual-Pocket-Button-Up-Shirt-p-17394404-cat-1977.html?utm_source=pinterest.com&amp;utm_medium=cpc&amp;utm_campaign=uspin_dpa_men_sm2305262541321105_Spanish&amp;url_from=uspin_dpa_men_sm2305262541321105_Spanish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shein.com.mx/ark/default?scene=1&amp;test=5051&amp;ad_type=DPA&amp;goods_id=44179318&amp;pf=PINTEREST&amp;url_from=PINADSDPA" TargetMode="External"/><Relationship Id="rId7" Type="http://schemas.openxmlformats.org/officeDocument/2006/relationships/hyperlink" Target="https://us.shein.com/Men-Solid-Seam-Detail-Trousers-p-8853997-cat-1976.html?utm_source=pinterest.com&amp;utm_medium=cpc&amp;utm_campaign=uspin_dpa_men_sm2112093388383698_Spanish&amp;url_from=uspin_dpa_men_sm2112093388383698_Spanish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hyperlink" Target="https://api-shein.shein.com/h5/sharejump/appsharejump?lan=es&amp;share_type=goods&amp;site=iosshmx&amp;localcountry=mx&amp;currency=MXN&amp;id=2094440" TargetMode="External"/><Relationship Id="rId5" Type="http://schemas.openxmlformats.org/officeDocument/2006/relationships/hyperlink" Target="https://m.shein.com.mx/Men-Slant-Pocket-Straight-Leg-Jeans-p-12077232-cat-1987.html?utm_source=pinterest.com&amp;utm_medium=cpc&amp;utm_campaign=mmxpin_dpa_men_sm2211104405134020&amp;url_from=mmxpin_dpa_men_sm2211104405134020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hyperlink" Target="https://www.shein.com.mx/Men-Solid-Straight-Leg-Trousers-p-10365769-cat-1976.html?utm_source=pinterest.com&amp;utm_medium=cpc&amp;utm_campaign=mxpin_dpa_men_sm2204067020534185&amp;url_from=mxpin_dpa_men_sm2204067020534185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shein.com.mx/ark/default?scene=1&amp;test=5051&amp;ad_type=DPA&amp;goods_id=38203223" TargetMode="External"/><Relationship Id="rId7" Type="http://schemas.openxmlformats.org/officeDocument/2006/relationships/hyperlink" Target="https://m.shein.com.mx/Manfinity-Mode-Men-s-Single-Breasted-Business-And-Casual-Suit-p-31737147.html?utm_source=pinterest.com&amp;utm_medium=cpc&amp;utm_campaign=web_mxpin_dpa_men_sm2402222323335866&amp;url_from=web_mxpin_dpa_men_sm2402222323335866&amp;ref=www&amp;rep=dir&amp;ret=m&amp;main_attr=27_103&amp;mallCode=1&amp;isFromSwitchColor=1" TargetMode="External"/><Relationship Id="rId2" Type="http://schemas.openxmlformats.org/officeDocument/2006/relationships/image" Target="../media/image36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hyperlink" Target="https://www.shein.com.mx/ark/default?scene=1&amp;test=5051&amp;ad_type=DPA&amp;goods_id=38627561" TargetMode="External"/><Relationship Id="rId5" Type="http://schemas.openxmlformats.org/officeDocument/2006/relationships/hyperlink" Target="https://es.shein.com/ark/default?scene=1&amp;test=5051&amp;ad_type=DPA&amp;goods_id=38527076&amp;pf=PINTEREST&amp;url_from=PINADSDPA&amp;cid=626752735034&amp;setid=2680081832641&amp;pp=1" TargetMode="External"/><Relationship Id="rId10" Type="http://schemas.openxmlformats.org/officeDocument/2006/relationships/image" Target="../media/image40.jfif"/><Relationship Id="rId4" Type="http://schemas.openxmlformats.org/officeDocument/2006/relationships/image" Target="../media/image37.jfif"/><Relationship Id="rId9" Type="http://schemas.openxmlformats.org/officeDocument/2006/relationships/hyperlink" Target="https://es.shein.com/ark/default?scene=1&amp;test=5051&amp;ad_type=DPA&amp;goods_id=42661243&amp;pf=PINTEREST&amp;url_from=PINADSDPA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www.shein.com.mx/Young-Girl-Textured-Fabric-Fashionable-Short-Sleeve-Top-With-Ruffled-Hem-Waist-Belt-Shorts-Set-Suitable-For-Summer-p-30683801-cat-2115.html?utm_source=pinterest.com&amp;utm_medium=cpc&amp;utm_campaign=web_mxpin_dpa_kids_sk2401156278118118&amp;url_from=web_mxpin_dpa_kids_sk2401156278118118" TargetMode="External"/><Relationship Id="rId7" Type="http://schemas.openxmlformats.org/officeDocument/2006/relationships/hyperlink" Target="https://es.shein.com/Stylish-And-Trendy-Young-Girl-s-Casual-Spring-Summer-Green-Ruffle-Hem-Top-And-Pants-Set-For-Vacation-p-29204365-cat-2115.html?utm_source=pinterest.com&amp;utm_medium=cpc&amp;utm_campaign=web_espin_rmt_dpa_kids_sk2312136734788346&amp;url_from=web_espin_rmt_dpa_kids_sk2312136734788346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hyperlink" Target="https://www.shein.com.co/ark/default?scene=1&amp;test=5051&amp;ad_type=DPA&amp;goods_id=31556741&amp;pf=PINTEREST&amp;url_from=PINADSDPA&amp;cid=626753438269&amp;setid=2680082634636&amp;pp=1" TargetMode="External"/><Relationship Id="rId5" Type="http://schemas.openxmlformats.org/officeDocument/2006/relationships/hyperlink" Target="https://www.shein.com.mx/ark/default?scene=1&amp;test=5051&amp;ad_type=DPA&amp;goods_id=37884137&amp;pf=PINTEREST&amp;url_from=PINADSDPA" TargetMode="External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hyperlink" Target="https://www.shein.com.mx/ark/default?scene=1&amp;test=5051&amp;ad_type=DPA&amp;goods_id=3221275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059F68E-7934-24E1-7802-B8185050B8B4}"/>
              </a:ext>
            </a:extLst>
          </p:cNvPr>
          <p:cNvSpPr txBox="1"/>
          <p:nvPr/>
        </p:nvSpPr>
        <p:spPr>
          <a:xfrm>
            <a:off x="5190978" y="478302"/>
            <a:ext cx="135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PRODUCTOS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92253-F518-84B3-BED7-512EAAF852D3}"/>
              </a:ext>
            </a:extLst>
          </p:cNvPr>
          <p:cNvSpPr txBox="1"/>
          <p:nvPr/>
        </p:nvSpPr>
        <p:spPr>
          <a:xfrm>
            <a:off x="265010" y="4396838"/>
            <a:ext cx="20818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Suéter De Punto De Cable Con Hombro Caído</a:t>
            </a:r>
          </a:p>
          <a:p>
            <a:r>
              <a:rPr lang="es-MX" sz="1100" b="1" dirty="0"/>
              <a:t>$300</a:t>
            </a:r>
          </a:p>
          <a:p>
            <a:r>
              <a:rPr lang="es-MX" sz="1100" b="1" dirty="0"/>
              <a:t>img1</a:t>
            </a:r>
            <a:endParaRPr lang="es-MX" sz="1100" b="1" dirty="0">
              <a:hlinkClick r:id="rId2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620DEA0-6814-385D-E953-C1B879874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3" y="1704607"/>
            <a:ext cx="2021920" cy="269223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9BF6967-B9B4-A72E-9DEC-8CC404AEC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66" y="1735139"/>
            <a:ext cx="2021920" cy="269223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B386B60-4358-1C89-6E67-AC13F37C5C0E}"/>
              </a:ext>
            </a:extLst>
          </p:cNvPr>
          <p:cNvSpPr txBox="1"/>
          <p:nvPr/>
        </p:nvSpPr>
        <p:spPr>
          <a:xfrm>
            <a:off x="4764328" y="4427370"/>
            <a:ext cx="213285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Suéter suelto con patrón de corazón vintage para mujer, otoño/invierno</a:t>
            </a:r>
          </a:p>
          <a:p>
            <a:r>
              <a:rPr lang="es-MX" sz="1100" b="1" dirty="0"/>
              <a:t>$300</a:t>
            </a:r>
          </a:p>
          <a:p>
            <a:r>
              <a:rPr lang="es-MX" sz="1100" b="1" dirty="0"/>
              <a:t>img3</a:t>
            </a:r>
            <a:endParaRPr lang="es-MX" sz="1100" b="1" dirty="0">
              <a:hlinkClick r:id="rId5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A11D882-FAF1-9659-0509-6E9EA06C6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04" y="1735139"/>
            <a:ext cx="2021920" cy="269223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1310236-D163-BCA1-7B23-DA57E19B3786}"/>
              </a:ext>
            </a:extLst>
          </p:cNvPr>
          <p:cNvSpPr txBox="1"/>
          <p:nvPr/>
        </p:nvSpPr>
        <p:spPr>
          <a:xfrm>
            <a:off x="7156749" y="4453828"/>
            <a:ext cx="237004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Camiseta de manga larga para mujer con forro polar, talla grande gruesa, cálida y estilizadora</a:t>
            </a:r>
          </a:p>
          <a:p>
            <a:r>
              <a:rPr lang="es-MX" sz="1100" b="1" dirty="0"/>
              <a:t>$330</a:t>
            </a:r>
          </a:p>
          <a:p>
            <a:r>
              <a:rPr lang="es-MX" sz="1100" b="1" dirty="0"/>
              <a:t>img4</a:t>
            </a:r>
            <a:endParaRPr lang="es-MX" sz="1100" b="1" dirty="0">
              <a:hlinkClick r:id="rId7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E598B36-8C22-A67A-9BF2-845805FD7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453" y="1735139"/>
            <a:ext cx="2021920" cy="269223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AA3B778-73F4-83F7-7064-A2DAF0D551E3}"/>
              </a:ext>
            </a:extLst>
          </p:cNvPr>
          <p:cNvSpPr txBox="1"/>
          <p:nvPr/>
        </p:nvSpPr>
        <p:spPr>
          <a:xfrm>
            <a:off x="9654453" y="4515010"/>
            <a:ext cx="20219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Suéter holgado de cuello alto con caída de hombros, color liso, para uso diario casual, otoño/invierno, para mujeres</a:t>
            </a:r>
          </a:p>
          <a:p>
            <a:r>
              <a:rPr lang="es-MX" sz="1100" b="1" dirty="0"/>
              <a:t>$350</a:t>
            </a:r>
          </a:p>
          <a:p>
            <a:r>
              <a:rPr lang="es-MX" sz="1100" b="1" dirty="0"/>
              <a:t>img5</a:t>
            </a:r>
            <a:endParaRPr lang="es-MX" sz="1100" b="1" dirty="0">
              <a:hlinkClick r:id="rId9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95952231-EC0F-433E-D355-4A70D4E268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17" y="1704607"/>
            <a:ext cx="2021920" cy="269223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8432BBF-0C0A-79CC-9D22-2EE60C5B8B66}"/>
              </a:ext>
            </a:extLst>
          </p:cNvPr>
          <p:cNvSpPr txBox="1"/>
          <p:nvPr/>
        </p:nvSpPr>
        <p:spPr>
          <a:xfrm>
            <a:off x="2580902" y="4384205"/>
            <a:ext cx="17152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Jersey tejido de canalé de manga obispo</a:t>
            </a:r>
          </a:p>
          <a:p>
            <a:r>
              <a:rPr lang="es-MX" sz="1100" b="1" dirty="0"/>
              <a:t>$380</a:t>
            </a:r>
          </a:p>
          <a:p>
            <a:r>
              <a:rPr lang="es-MX" sz="1100" b="1" dirty="0"/>
              <a:t>img2</a:t>
            </a:r>
            <a:endParaRPr lang="es-MX" sz="1100" b="1" dirty="0">
              <a:hlinkClick r:id="rId11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74BC388-EAD4-06BB-5AFE-1CA73235F97D}"/>
              </a:ext>
            </a:extLst>
          </p:cNvPr>
          <p:cNvSpPr txBox="1"/>
          <p:nvPr/>
        </p:nvSpPr>
        <p:spPr>
          <a:xfrm>
            <a:off x="442050" y="5541370"/>
            <a:ext cx="9497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1 , 1, Suéteres, 100, 2x1 , Mujer, Suéteres de Punto de Cable. </a:t>
            </a:r>
            <a:r>
              <a:rPr lang="es-MX" dirty="0" err="1"/>
              <a:t>Jersey´s</a:t>
            </a:r>
            <a:r>
              <a:rPr lang="es-MX" dirty="0"/>
              <a:t>. Y suéteres sueltos y holgados</a:t>
            </a:r>
          </a:p>
        </p:txBody>
      </p:sp>
    </p:spTree>
    <p:extLst>
      <p:ext uri="{BB962C8B-B14F-4D97-AF65-F5344CB8AC3E}">
        <p14:creationId xmlns:p14="http://schemas.microsoft.com/office/powerpoint/2010/main" val="1526439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9BC8F9E-C70F-9428-1075-B72DCDB5E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6" y="1674056"/>
            <a:ext cx="2022348" cy="2692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520446-1E39-962B-57DE-C49E902D1748}"/>
              </a:ext>
            </a:extLst>
          </p:cNvPr>
          <p:cNvSpPr txBox="1"/>
          <p:nvPr/>
        </p:nvSpPr>
        <p:spPr>
          <a:xfrm>
            <a:off x="439926" y="4366856"/>
            <a:ext cx="20223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Chicos Camisa unicolor con parche de bolsillo con botón &amp; Shorts sin camiseta</a:t>
            </a:r>
          </a:p>
          <a:p>
            <a:r>
              <a:rPr lang="es-MX" sz="1100" b="1" dirty="0"/>
              <a:t>$199</a:t>
            </a:r>
            <a:endParaRPr lang="es-MX" sz="1100" b="1" dirty="0">
              <a:hlinkClick r:id="rId3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B7A9BFF-63C9-B29F-EE50-73EEEE990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63" y="1674056"/>
            <a:ext cx="2022348" cy="26928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DD99B88-EB2A-01A4-878E-7B8D90139E55}"/>
              </a:ext>
            </a:extLst>
          </p:cNvPr>
          <p:cNvSpPr txBox="1"/>
          <p:nvPr/>
        </p:nvSpPr>
        <p:spPr>
          <a:xfrm>
            <a:off x="2669345" y="4366856"/>
            <a:ext cx="212816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Niño ribete de rayas Camisa polo &amp; Shorts</a:t>
            </a:r>
          </a:p>
          <a:p>
            <a:r>
              <a:rPr lang="es-MX" sz="1100" b="1" dirty="0"/>
              <a:t>$249</a:t>
            </a:r>
            <a:endParaRPr lang="es-MX" sz="1100" b="1" dirty="0">
              <a:hlinkClick r:id="rId5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9B1EC9F-C083-68A9-AE63-F44910444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00" y="1674056"/>
            <a:ext cx="2022348" cy="26928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7CAB4B5-4ECB-F54F-7674-372874907F1E}"/>
              </a:ext>
            </a:extLst>
          </p:cNvPr>
          <p:cNvSpPr txBox="1"/>
          <p:nvPr/>
        </p:nvSpPr>
        <p:spPr>
          <a:xfrm>
            <a:off x="5004582" y="4414503"/>
            <a:ext cx="21281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Niñito con diseño de parche de letra Camisa &amp; con bolsillo con solapa Shorts</a:t>
            </a:r>
          </a:p>
          <a:p>
            <a:r>
              <a:rPr lang="es-MX" sz="1100" b="1" dirty="0"/>
              <a:t>$242</a:t>
            </a:r>
            <a:endParaRPr lang="es-MX" sz="1100" b="1" dirty="0">
              <a:hlinkClick r:id="rId7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7CE4EAF-F47C-BC68-FCF6-8959B2F8FD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89" y="1674056"/>
            <a:ext cx="2022348" cy="26928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C9DDDFB-9A35-11DB-884C-85FE85E4017D}"/>
              </a:ext>
            </a:extLst>
          </p:cNvPr>
          <p:cNvSpPr txBox="1"/>
          <p:nvPr/>
        </p:nvSpPr>
        <p:spPr>
          <a:xfrm>
            <a:off x="7339820" y="4366856"/>
            <a:ext cx="20770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Traje Deportivo Fresco Y Casual De Tres Piezas Para Bebés, Adecuado Para Verano</a:t>
            </a:r>
          </a:p>
          <a:p>
            <a:r>
              <a:rPr lang="es-MX" sz="1100" b="1" dirty="0"/>
              <a:t>$279</a:t>
            </a:r>
            <a:endParaRPr lang="es-MX" sz="1100" b="1" dirty="0">
              <a:hlinkClick r:id="rId9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5EE3922-97AE-88ED-DC32-FFF2551AD7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26" y="1674056"/>
            <a:ext cx="2022348" cy="26928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CD2394-35A9-F0F1-ACCF-A0019E026A7F}"/>
              </a:ext>
            </a:extLst>
          </p:cNvPr>
          <p:cNvSpPr txBox="1"/>
          <p:nvPr/>
        </p:nvSpPr>
        <p:spPr>
          <a:xfrm>
            <a:off x="9675056" y="4414503"/>
            <a:ext cx="207701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Niños Camisa con botón &amp; Shorts</a:t>
            </a:r>
          </a:p>
          <a:p>
            <a:r>
              <a:rPr lang="es-MX" sz="1100" b="1" dirty="0"/>
              <a:t>$269</a:t>
            </a:r>
            <a:endParaRPr lang="es-MX" sz="1100" b="1" dirty="0">
              <a:hlinkClick r:id="rId11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52DA7D-CC84-7C84-E1CA-9E303A47ADBB}"/>
              </a:ext>
            </a:extLst>
          </p:cNvPr>
          <p:cNvSpPr txBox="1"/>
          <p:nvPr/>
        </p:nvSpPr>
        <p:spPr>
          <a:xfrm>
            <a:off x="0" y="5696901"/>
            <a:ext cx="1237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9 , 5, Conjuntos, 80, 2x1 , Niños , Conjuntos de niños y niñas, tops, shorts, pantalones, faldas, chalecos, camisas y trajes deportivos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0DA3CA-702E-6854-F365-FC3B23EDBB9B}"/>
              </a:ext>
            </a:extLst>
          </p:cNvPr>
          <p:cNvSpPr txBox="1"/>
          <p:nvPr/>
        </p:nvSpPr>
        <p:spPr>
          <a:xfrm>
            <a:off x="439926" y="511577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3FCBF0-9F71-75B9-F406-E4282DE18D8A}"/>
              </a:ext>
            </a:extLst>
          </p:cNvPr>
          <p:cNvSpPr txBox="1"/>
          <p:nvPr/>
        </p:nvSpPr>
        <p:spPr>
          <a:xfrm>
            <a:off x="2646862" y="503463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2597CEB-C976-E7D4-1B20-8175F1F96D55}"/>
              </a:ext>
            </a:extLst>
          </p:cNvPr>
          <p:cNvSpPr txBox="1"/>
          <p:nvPr/>
        </p:nvSpPr>
        <p:spPr>
          <a:xfrm>
            <a:off x="5004582" y="523159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7537947-8FE7-79E0-98B2-F20D1F447557}"/>
              </a:ext>
            </a:extLst>
          </p:cNvPr>
          <p:cNvSpPr txBox="1"/>
          <p:nvPr/>
        </p:nvSpPr>
        <p:spPr>
          <a:xfrm>
            <a:off x="7362302" y="523159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img9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B88D67-1B36-7632-6DDA-B1A6E801BFF5}"/>
              </a:ext>
            </a:extLst>
          </p:cNvPr>
          <p:cNvSpPr txBox="1"/>
          <p:nvPr/>
        </p:nvSpPr>
        <p:spPr>
          <a:xfrm>
            <a:off x="9569238" y="513629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img10</a:t>
            </a:r>
          </a:p>
        </p:txBody>
      </p:sp>
    </p:spTree>
    <p:extLst>
      <p:ext uri="{BB962C8B-B14F-4D97-AF65-F5344CB8AC3E}">
        <p14:creationId xmlns:p14="http://schemas.microsoft.com/office/powerpoint/2010/main" val="168642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824FFC5-AEA9-10F8-43E0-B0552635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8" y="1758462"/>
            <a:ext cx="2022348" cy="2692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B97616-33B5-6801-D8A7-8635A9EAB922}"/>
              </a:ext>
            </a:extLst>
          </p:cNvPr>
          <p:cNvSpPr txBox="1"/>
          <p:nvPr/>
        </p:nvSpPr>
        <p:spPr>
          <a:xfrm>
            <a:off x="369588" y="4451262"/>
            <a:ext cx="20223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Conjunto Casual De Bebé Niña Con Top De Manga Corta Y Peto De Color Sólido</a:t>
            </a:r>
          </a:p>
          <a:p>
            <a:r>
              <a:rPr lang="es-MX" sz="1100" b="1" dirty="0"/>
              <a:t>$208</a:t>
            </a:r>
            <a:endParaRPr lang="es-MX" sz="1100" b="1" dirty="0">
              <a:hlinkClick r:id="rId3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F259E3F-1559-A2E6-DCD0-184408510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64" y="1758462"/>
            <a:ext cx="2022348" cy="26928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B407ED3-AD83-0D26-D8EA-E769B38AA59A}"/>
              </a:ext>
            </a:extLst>
          </p:cNvPr>
          <p:cNvSpPr txBox="1"/>
          <p:nvPr/>
        </p:nvSpPr>
        <p:spPr>
          <a:xfrm>
            <a:off x="2641209" y="4451262"/>
            <a:ext cx="21563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Bebé con estampado floral con fruncido </a:t>
            </a:r>
            <a:r>
              <a:rPr lang="es-MX" sz="1100" b="1" dirty="0" err="1"/>
              <a:t>Body</a:t>
            </a:r>
            <a:r>
              <a:rPr lang="es-MX" sz="1100" b="1" dirty="0"/>
              <a:t> de tirantes con Accesorio Diadema</a:t>
            </a:r>
          </a:p>
          <a:p>
            <a:r>
              <a:rPr lang="es-MX" sz="1100" b="1" dirty="0"/>
              <a:t>$200</a:t>
            </a:r>
            <a:endParaRPr lang="es-MX" sz="1100" b="1" dirty="0">
              <a:hlinkClick r:id="rId5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B73ED8B-D2CA-6BA2-FE68-EFF8BD364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40" y="1758462"/>
            <a:ext cx="2022348" cy="26928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1F93746-B4F6-B825-D348-5DE2D98CC947}"/>
              </a:ext>
            </a:extLst>
          </p:cNvPr>
          <p:cNvSpPr txBox="1"/>
          <p:nvPr/>
        </p:nvSpPr>
        <p:spPr>
          <a:xfrm>
            <a:off x="5046785" y="4451262"/>
            <a:ext cx="234770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Bebé niña Mono camisero con bolsillo oblicuo con cinturón</a:t>
            </a:r>
          </a:p>
          <a:p>
            <a:r>
              <a:rPr lang="es-MX" sz="1100" b="1" dirty="0"/>
              <a:t>$190</a:t>
            </a:r>
            <a:endParaRPr lang="es-MX" sz="1100" b="1" dirty="0">
              <a:hlinkClick r:id="rId7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8BDBE9D-3F67-AD25-8C2E-93E08DDCF1F9}"/>
              </a:ext>
            </a:extLst>
          </p:cNvPr>
          <p:cNvSpPr txBox="1"/>
          <p:nvPr/>
        </p:nvSpPr>
        <p:spPr>
          <a:xfrm>
            <a:off x="7502339" y="4535900"/>
            <a:ext cx="21563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Bebé con estampado de corazón ribete con fruncido Top peplum &amp; Shorts</a:t>
            </a:r>
          </a:p>
          <a:p>
            <a:r>
              <a:rPr lang="es-MX" sz="1100" b="1" dirty="0"/>
              <a:t>$210</a:t>
            </a:r>
            <a:endParaRPr lang="es-MX" sz="1100" b="1" dirty="0">
              <a:hlinkClick r:id="rId8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77F689E-E857-E337-C225-BCD625A31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316" y="1755918"/>
            <a:ext cx="2022348" cy="26928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0F30465-B4E3-BDD7-9316-A9B1B8EBF4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892" y="1752052"/>
            <a:ext cx="2022348" cy="26928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139B2AB7-AEBF-A0B6-5D6A-C8A4137379E2}"/>
              </a:ext>
            </a:extLst>
          </p:cNvPr>
          <p:cNvSpPr txBox="1"/>
          <p:nvPr/>
        </p:nvSpPr>
        <p:spPr>
          <a:xfrm>
            <a:off x="9886930" y="4468009"/>
            <a:ext cx="21273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Vestido De Muñeca Con Cuello Para Bebé Niña, Lindo Y Cómodo</a:t>
            </a:r>
          </a:p>
          <a:p>
            <a:r>
              <a:rPr lang="es-MX" sz="1100" b="1" dirty="0"/>
              <a:t>$250</a:t>
            </a:r>
            <a:endParaRPr lang="es-MX" sz="1100" b="1" dirty="0">
              <a:hlinkClick r:id="rId11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FDBE8D-0A2C-7A30-F270-0872137FFB7C}"/>
              </a:ext>
            </a:extLst>
          </p:cNvPr>
          <p:cNvSpPr txBox="1"/>
          <p:nvPr/>
        </p:nvSpPr>
        <p:spPr>
          <a:xfrm>
            <a:off x="145071" y="5659957"/>
            <a:ext cx="1209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10 , 6, Conjuntos, 70, Sin promoción, Bebés, Conjuntos de bebés de niña y niño, bodys, shorts, vestidos, petos, sudaderas y monos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F601ED-B5C9-C700-B15A-B9BEBA682A2B}"/>
              </a:ext>
            </a:extLst>
          </p:cNvPr>
          <p:cNvSpPr txBox="1"/>
          <p:nvPr/>
        </p:nvSpPr>
        <p:spPr>
          <a:xfrm>
            <a:off x="369588" y="522070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280A70-2C8E-1CBC-C324-AAA7ED3CC5F2}"/>
              </a:ext>
            </a:extLst>
          </p:cNvPr>
          <p:cNvSpPr txBox="1"/>
          <p:nvPr/>
        </p:nvSpPr>
        <p:spPr>
          <a:xfrm>
            <a:off x="2641209" y="528257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873B9F-13E2-CFF5-C5FD-DEEFED1481DC}"/>
              </a:ext>
            </a:extLst>
          </p:cNvPr>
          <p:cNvSpPr txBox="1"/>
          <p:nvPr/>
        </p:nvSpPr>
        <p:spPr>
          <a:xfrm>
            <a:off x="5096763" y="517939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D26AFB-4A75-B99A-FC96-3A4EB96F31B0}"/>
              </a:ext>
            </a:extLst>
          </p:cNvPr>
          <p:cNvSpPr txBox="1"/>
          <p:nvPr/>
        </p:nvSpPr>
        <p:spPr>
          <a:xfrm>
            <a:off x="7502339" y="539252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0E89C0-0282-3000-3CE4-07BD9494D42A}"/>
              </a:ext>
            </a:extLst>
          </p:cNvPr>
          <p:cNvSpPr txBox="1"/>
          <p:nvPr/>
        </p:nvSpPr>
        <p:spPr>
          <a:xfrm>
            <a:off x="9870547" y="518511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img5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A900CC6-8ACC-36A9-6FF6-093702008B04}"/>
              </a:ext>
            </a:extLst>
          </p:cNvPr>
          <p:cNvSpPr txBox="1"/>
          <p:nvPr/>
        </p:nvSpPr>
        <p:spPr>
          <a:xfrm>
            <a:off x="1223889" y="717452"/>
            <a:ext cx="227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Futura Bk BT" panose="020B0502020204020303" pitchFamily="34" charset="0"/>
                <a:ea typeface="Ebrima" panose="02000000000000000000" pitchFamily="2" charset="0"/>
                <a:cs typeface="Ebrima" panose="02000000000000000000" pitchFamily="2" charset="0"/>
              </a:rPr>
              <a:t>LO MAS VENDIDO</a:t>
            </a:r>
          </a:p>
        </p:txBody>
      </p:sp>
    </p:spTree>
    <p:extLst>
      <p:ext uri="{BB962C8B-B14F-4D97-AF65-F5344CB8AC3E}">
        <p14:creationId xmlns:p14="http://schemas.microsoft.com/office/powerpoint/2010/main" val="319824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76F1F75-D852-D72C-CDEF-90422590C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6" y="1856935"/>
            <a:ext cx="2692800" cy="2692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D29E112-A4E1-C7D1-5C63-714AA033AEBF}"/>
              </a:ext>
            </a:extLst>
          </p:cNvPr>
          <p:cNvSpPr txBox="1"/>
          <p:nvPr/>
        </p:nvSpPr>
        <p:spPr>
          <a:xfrm>
            <a:off x="417341" y="4649764"/>
            <a:ext cx="269280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Conjunto bebé Capri con peto de lino y camisa cuello bebé - 6m</a:t>
            </a:r>
          </a:p>
          <a:p>
            <a:r>
              <a:rPr lang="es-MX" sz="1100" b="1" dirty="0"/>
              <a:t>$230</a:t>
            </a:r>
            <a:endParaRPr lang="es-MX" sz="1100" b="1" dirty="0">
              <a:hlinkClick r:id="rId3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8B1A653-9266-B584-DFC5-1F947D78B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954" y="1856935"/>
            <a:ext cx="2022348" cy="26928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087648B4-FB09-F8F3-7D43-19050D202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7032" y="4605103"/>
            <a:ext cx="2022349" cy="4725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1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Sudadera, </a:t>
            </a:r>
            <a:r>
              <a:rPr kumimoji="0" lang="es-ES" altLang="es-MX" sz="1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joggers</a:t>
            </a:r>
            <a:r>
              <a:rPr kumimoji="0" lang="es-ES" altLang="es-MX" sz="1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y gorro 2 en 1 de punto gofre para bebé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MX" sz="1100" dirty="0">
                <a:solidFill>
                  <a:srgbClr val="1F1F1F"/>
                </a:solidFill>
                <a:latin typeface="inherit"/>
              </a:rPr>
              <a:t>$240</a:t>
            </a:r>
            <a:r>
              <a:rPr kumimoji="0" lang="es-ES" altLang="es-MX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MX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1700A0-7F74-54C4-B0AD-3B8E70400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0" y="1912303"/>
            <a:ext cx="2541847" cy="269280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5C2BD8F6-5C66-CBBB-5A37-D8E4ACE25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701650"/>
            <a:ext cx="2400727" cy="4725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1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Conjunto de pantalones cortos de verano para niños.</a:t>
            </a:r>
            <a:r>
              <a:rPr kumimoji="0" lang="es-ES" altLang="es-MX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MX" sz="1100" dirty="0">
                <a:latin typeface="Arial" panose="020B0604020202020204" pitchFamily="34" charset="0"/>
              </a:rPr>
              <a:t>$210</a:t>
            </a:r>
            <a:endParaRPr kumimoji="0" lang="es-ES" altLang="es-MX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B681914-B91C-687D-48A7-F4544077C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305" y="2082600"/>
            <a:ext cx="2022348" cy="26928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1D3D535-2A38-DAF8-9762-B807CC23B93C}"/>
              </a:ext>
            </a:extLst>
          </p:cNvPr>
          <p:cNvSpPr txBox="1"/>
          <p:nvPr/>
        </p:nvSpPr>
        <p:spPr>
          <a:xfrm>
            <a:off x="8789785" y="4841391"/>
            <a:ext cx="22252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Bebé Pantalones deportivos con sudadera con estampado de oso con forro térmico</a:t>
            </a:r>
          </a:p>
          <a:p>
            <a:r>
              <a:rPr lang="es-MX" sz="1100" b="1" dirty="0"/>
              <a:t>$239</a:t>
            </a:r>
            <a:endParaRPr lang="es-MX" sz="1100" b="1" dirty="0">
              <a:hlinkClick r:id="rId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0D9FB53-67A6-6277-7E7E-8B4281506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21" y="0"/>
            <a:ext cx="2022348" cy="26928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0F8A997-1967-DCAF-33C9-2BE7D1809F55}"/>
              </a:ext>
            </a:extLst>
          </p:cNvPr>
          <p:cNvSpPr txBox="1"/>
          <p:nvPr/>
        </p:nvSpPr>
        <p:spPr>
          <a:xfrm>
            <a:off x="6238090" y="162171"/>
            <a:ext cx="304682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Recién nacido Bebé Mono con estampado de dibujos animados unido en contraste</a:t>
            </a:r>
          </a:p>
          <a:p>
            <a:r>
              <a:rPr lang="es-MX" sz="1100" b="1" dirty="0"/>
              <a:t>$189</a:t>
            </a:r>
            <a:endParaRPr lang="es-MX" sz="1100" b="1" dirty="0">
              <a:hlinkClick r:id="rId9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5DCFFA5-E65B-B680-29BC-2F8F4F839CC9}"/>
              </a:ext>
            </a:extLst>
          </p:cNvPr>
          <p:cNvSpPr txBox="1"/>
          <p:nvPr/>
        </p:nvSpPr>
        <p:spPr>
          <a:xfrm>
            <a:off x="98315" y="5772499"/>
            <a:ext cx="1209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10 , 6, Conjuntos, 70, Sin promoción, Bebés, Conjuntos de bebés de niña y niño, bodys, shorts, vestidos, petos, sudaderas y monos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CAF8534-9F50-6BC7-0BDE-817DF7E59E99}"/>
              </a:ext>
            </a:extLst>
          </p:cNvPr>
          <p:cNvSpPr txBox="1"/>
          <p:nvPr/>
        </p:nvSpPr>
        <p:spPr>
          <a:xfrm>
            <a:off x="417341" y="527644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img6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4FC4B85-7F54-C6EB-9651-6DC459DD7337}"/>
              </a:ext>
            </a:extLst>
          </p:cNvPr>
          <p:cNvSpPr txBox="1"/>
          <p:nvPr/>
        </p:nvSpPr>
        <p:spPr>
          <a:xfrm>
            <a:off x="3538976" y="524914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img7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8E888DA-94EE-AD5C-DE03-5E38BA40136B}"/>
              </a:ext>
            </a:extLst>
          </p:cNvPr>
          <p:cNvSpPr txBox="1"/>
          <p:nvPr/>
        </p:nvSpPr>
        <p:spPr>
          <a:xfrm>
            <a:off x="5954880" y="529992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img8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11AC4CC-5BCA-5757-BDAF-E831FC5A59D9}"/>
              </a:ext>
            </a:extLst>
          </p:cNvPr>
          <p:cNvSpPr txBox="1"/>
          <p:nvPr/>
        </p:nvSpPr>
        <p:spPr>
          <a:xfrm>
            <a:off x="8789785" y="564473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img9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CB66636-E646-0523-6D73-BA0062FCADF4}"/>
              </a:ext>
            </a:extLst>
          </p:cNvPr>
          <p:cNvSpPr txBox="1"/>
          <p:nvPr/>
        </p:nvSpPr>
        <p:spPr>
          <a:xfrm>
            <a:off x="3313872" y="27758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img10</a:t>
            </a:r>
          </a:p>
        </p:txBody>
      </p:sp>
    </p:spTree>
    <p:extLst>
      <p:ext uri="{BB962C8B-B14F-4D97-AF65-F5344CB8AC3E}">
        <p14:creationId xmlns:p14="http://schemas.microsoft.com/office/powerpoint/2010/main" val="4025530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BF4AA71-D963-E3FE-ACC7-43F6B9B17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38" y="1151890"/>
            <a:ext cx="2022348" cy="2692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E3833DD-4E82-3906-508E-56B0117CF89B}"/>
              </a:ext>
            </a:extLst>
          </p:cNvPr>
          <p:cNvSpPr txBox="1"/>
          <p:nvPr/>
        </p:nvSpPr>
        <p:spPr>
          <a:xfrm>
            <a:off x="602738" y="3844690"/>
            <a:ext cx="20223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Camiseta tejido de canalé de manga farol</a:t>
            </a:r>
          </a:p>
          <a:p>
            <a:r>
              <a:rPr lang="es-MX" sz="1100" b="1" dirty="0"/>
              <a:t>$200</a:t>
            </a:r>
            <a:endParaRPr lang="es-MX" sz="1100" b="1" dirty="0">
              <a:hlinkClick r:id="rId3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122BC2-55E4-584C-87E9-13157A097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05" y="1151890"/>
            <a:ext cx="2022348" cy="26928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41FE4B1-3BB1-AFA2-61D3-BC36EAEF2B4D}"/>
              </a:ext>
            </a:extLst>
          </p:cNvPr>
          <p:cNvSpPr txBox="1"/>
          <p:nvPr/>
        </p:nvSpPr>
        <p:spPr>
          <a:xfrm>
            <a:off x="2821505" y="3844690"/>
            <a:ext cx="20223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Blusa de oficina de manga de farol con cintura fruncida y bajo con abertura, de unicolor, para mujer en primavera y verano</a:t>
            </a:r>
          </a:p>
          <a:p>
            <a:r>
              <a:rPr lang="es-MX" sz="1100" b="1" dirty="0"/>
              <a:t>$260</a:t>
            </a:r>
            <a:endParaRPr lang="es-MX" sz="1100" b="1" dirty="0">
              <a:hlinkClick r:id="rId5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74AB553-4C86-E676-72E2-98CD42824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38" y="1151890"/>
            <a:ext cx="2022348" cy="26928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48690AF-046A-4AD6-85DA-5408E3AA78FA}"/>
              </a:ext>
            </a:extLst>
          </p:cNvPr>
          <p:cNvSpPr txBox="1"/>
          <p:nvPr/>
        </p:nvSpPr>
        <p:spPr>
          <a:xfrm>
            <a:off x="5040272" y="3844690"/>
            <a:ext cx="20603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Blusa unicolor con botón delantero de manga farol</a:t>
            </a:r>
          </a:p>
          <a:p>
            <a:r>
              <a:rPr lang="es-MX" sz="1100" b="1" dirty="0"/>
              <a:t>$250</a:t>
            </a:r>
            <a:endParaRPr lang="es-MX" sz="1100" b="1" dirty="0">
              <a:hlinkClick r:id="rId7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3DC3390-E34E-5B3F-B6D9-9D7545DEC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05" y="1151890"/>
            <a:ext cx="2022348" cy="26928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0732157-ECEA-4707-9F3B-8F9E7CE7F9BF}"/>
              </a:ext>
            </a:extLst>
          </p:cNvPr>
          <p:cNvSpPr txBox="1"/>
          <p:nvPr/>
        </p:nvSpPr>
        <p:spPr>
          <a:xfrm>
            <a:off x="7297005" y="3861922"/>
            <a:ext cx="20223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Camisa 2 en 1 de cuello en contraste tejido de cable</a:t>
            </a:r>
          </a:p>
          <a:p>
            <a:r>
              <a:rPr lang="es-MX" sz="1100" b="1" dirty="0"/>
              <a:t>$370</a:t>
            </a:r>
            <a:endParaRPr lang="es-MX" sz="1100" b="1" dirty="0">
              <a:hlinkClick r:id="rId9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48D42AE-F738-CB83-BCF2-94582FA279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772" y="1151890"/>
            <a:ext cx="2073490" cy="2760897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7506E866-3E00-8FAC-DC55-6B95F0411E72}"/>
              </a:ext>
            </a:extLst>
          </p:cNvPr>
          <p:cNvSpPr txBox="1"/>
          <p:nvPr/>
        </p:nvSpPr>
        <p:spPr>
          <a:xfrm>
            <a:off x="9515772" y="3912787"/>
            <a:ext cx="207349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Blusa de cuello cuadrado de manga obispo</a:t>
            </a:r>
          </a:p>
          <a:p>
            <a:r>
              <a:rPr lang="es-MX" sz="1100" b="1" dirty="0"/>
              <a:t>$250</a:t>
            </a:r>
            <a:endParaRPr lang="es-MX" sz="1100" b="1" dirty="0">
              <a:hlinkClick r:id="rId11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DBEC99-1B56-78FC-717A-2B2CC1D4290C}"/>
              </a:ext>
            </a:extLst>
          </p:cNvPr>
          <p:cNvSpPr txBox="1"/>
          <p:nvPr/>
        </p:nvSpPr>
        <p:spPr>
          <a:xfrm>
            <a:off x="515627" y="5196811"/>
            <a:ext cx="11228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3 , 2, Blusas, 120, Sin promoción, Mujer, Blusas de manga farol, unicolor, 2 en 1 y de cuello cuadrado de manga obispo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3A72CCC-87E3-C13C-EB73-416ABEB07B96}"/>
              </a:ext>
            </a:extLst>
          </p:cNvPr>
          <p:cNvSpPr txBox="1"/>
          <p:nvPr/>
        </p:nvSpPr>
        <p:spPr>
          <a:xfrm>
            <a:off x="602738" y="451295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549D0D-DFE9-E952-52B0-3A0646567566}"/>
              </a:ext>
            </a:extLst>
          </p:cNvPr>
          <p:cNvSpPr txBox="1"/>
          <p:nvPr/>
        </p:nvSpPr>
        <p:spPr>
          <a:xfrm>
            <a:off x="2831206" y="489788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F1FADF-3B86-D496-CFFE-213942CE7604}"/>
              </a:ext>
            </a:extLst>
          </p:cNvPr>
          <p:cNvSpPr txBox="1"/>
          <p:nvPr/>
        </p:nvSpPr>
        <p:spPr>
          <a:xfrm>
            <a:off x="5027016" y="444339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5CDDB85-03E1-D8F7-A595-0FAA916AB75E}"/>
              </a:ext>
            </a:extLst>
          </p:cNvPr>
          <p:cNvSpPr txBox="1"/>
          <p:nvPr/>
        </p:nvSpPr>
        <p:spPr>
          <a:xfrm>
            <a:off x="7271394" y="453266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img9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0E47F3A-36CF-48A9-5F4E-E69E5165A831}"/>
              </a:ext>
            </a:extLst>
          </p:cNvPr>
          <p:cNvSpPr txBox="1"/>
          <p:nvPr/>
        </p:nvSpPr>
        <p:spPr>
          <a:xfrm>
            <a:off x="9525911" y="463543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img10</a:t>
            </a:r>
          </a:p>
        </p:txBody>
      </p:sp>
    </p:spTree>
    <p:extLst>
      <p:ext uri="{BB962C8B-B14F-4D97-AF65-F5344CB8AC3E}">
        <p14:creationId xmlns:p14="http://schemas.microsoft.com/office/powerpoint/2010/main" val="271609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8228099-4573-BC98-EFCB-FAEEBA516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39" y="1479176"/>
            <a:ext cx="2022348" cy="2692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6A5E2B8-B117-BE6D-71EB-EB23B8575744}"/>
              </a:ext>
            </a:extLst>
          </p:cNvPr>
          <p:cNvSpPr txBox="1"/>
          <p:nvPr/>
        </p:nvSpPr>
        <p:spPr>
          <a:xfrm>
            <a:off x="374139" y="4171976"/>
            <a:ext cx="20223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Pantalón de traje unicolor de talle alto de pierna recta</a:t>
            </a:r>
          </a:p>
          <a:p>
            <a:r>
              <a:rPr lang="es-MX" sz="1100" b="1" dirty="0"/>
              <a:t>$390</a:t>
            </a:r>
            <a:endParaRPr lang="es-MX" sz="1100" b="1" dirty="0">
              <a:hlinkClick r:id="rId3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8BD2DE1-22A1-B359-5F86-EC2467023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586" y="1479176"/>
            <a:ext cx="2022348" cy="26928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A97778D-8C5B-FE0A-E118-A475F21B0EBC}"/>
              </a:ext>
            </a:extLst>
          </p:cNvPr>
          <p:cNvSpPr txBox="1"/>
          <p:nvPr/>
        </p:nvSpPr>
        <p:spPr>
          <a:xfrm>
            <a:off x="2673586" y="4171976"/>
            <a:ext cx="212172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Jeans de talle alto de pierna ancha</a:t>
            </a:r>
          </a:p>
          <a:p>
            <a:r>
              <a:rPr lang="es-MX" sz="1100" b="1" dirty="0"/>
              <a:t>$500</a:t>
            </a:r>
            <a:endParaRPr lang="es-MX" sz="1100" b="1" dirty="0">
              <a:hlinkClick r:id="rId5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2DAE860-FBFF-1BCD-4868-0D32BB860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33" y="1479176"/>
            <a:ext cx="2022348" cy="26928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9016E8E-DCE1-F8D6-06EE-93D4EA892E3B}"/>
              </a:ext>
            </a:extLst>
          </p:cNvPr>
          <p:cNvSpPr txBox="1"/>
          <p:nvPr/>
        </p:nvSpPr>
        <p:spPr>
          <a:xfrm>
            <a:off x="4973033" y="4171976"/>
            <a:ext cx="202234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Pantalón ancho de cintura alta para mujer, elegante, de vacaciones, casual y para uso diario</a:t>
            </a:r>
          </a:p>
          <a:p>
            <a:r>
              <a:rPr lang="es-MX" sz="1100" b="1" dirty="0"/>
              <a:t>$428</a:t>
            </a:r>
            <a:endParaRPr lang="es-MX" sz="1100" b="1" dirty="0">
              <a:hlinkClick r:id="rId7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176E2A9-0389-4C69-ECEB-6DD3B57C91A8}"/>
              </a:ext>
            </a:extLst>
          </p:cNvPr>
          <p:cNvSpPr txBox="1"/>
          <p:nvPr/>
        </p:nvSpPr>
        <p:spPr>
          <a:xfrm>
            <a:off x="7173103" y="4197304"/>
            <a:ext cx="212172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Pantalones cargo con bolsillo lateral con solapa</a:t>
            </a:r>
          </a:p>
          <a:p>
            <a:r>
              <a:rPr lang="es-MX" sz="1100" b="1" dirty="0"/>
              <a:t>$550</a:t>
            </a:r>
            <a:endParaRPr lang="es-MX" sz="1100" b="1" dirty="0">
              <a:hlinkClick r:id="rId8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6DA15D3-7B99-898D-41E0-70332F1649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02" y="1422813"/>
            <a:ext cx="2064677" cy="274916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A4F5F7F-A880-70B4-E539-5E4ADB1E2F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4" y="1422813"/>
            <a:ext cx="2064677" cy="2749162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3901BCD6-5341-82DE-0042-D6DE3B8243BB}"/>
              </a:ext>
            </a:extLst>
          </p:cNvPr>
          <p:cNvSpPr txBox="1"/>
          <p:nvPr/>
        </p:nvSpPr>
        <p:spPr>
          <a:xfrm>
            <a:off x="9472550" y="4197304"/>
            <a:ext cx="212172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Pantalones de pierna ancha unicolor con cinturón</a:t>
            </a:r>
          </a:p>
          <a:p>
            <a:r>
              <a:rPr lang="es-MX" sz="1100" b="1" dirty="0"/>
              <a:t>$460</a:t>
            </a:r>
            <a:endParaRPr lang="es-MX" sz="1100" b="1" dirty="0">
              <a:hlinkClick r:id="rId11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A3ED7D3-22D4-BB69-F2DF-53EF6FE00B68}"/>
              </a:ext>
            </a:extLst>
          </p:cNvPr>
          <p:cNvSpPr txBox="1"/>
          <p:nvPr/>
        </p:nvSpPr>
        <p:spPr>
          <a:xfrm>
            <a:off x="515627" y="5196811"/>
            <a:ext cx="11054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5 , 3, Pantalones, 90, Sin promoción, Mujer, Pantalones de traje, Jeans, elegantes, de cargo con bolsillo, con cinturón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BC0EE3-FAD3-ABDB-7BE0-3A604DC8B63B}"/>
              </a:ext>
            </a:extLst>
          </p:cNvPr>
          <p:cNvSpPr txBox="1"/>
          <p:nvPr/>
        </p:nvSpPr>
        <p:spPr>
          <a:xfrm>
            <a:off x="374139" y="477214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3FBD37-E4B8-570B-C771-F6937293F4F8}"/>
              </a:ext>
            </a:extLst>
          </p:cNvPr>
          <p:cNvSpPr txBox="1"/>
          <p:nvPr/>
        </p:nvSpPr>
        <p:spPr>
          <a:xfrm>
            <a:off x="2673586" y="482747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4AB39B-BBF8-2EE4-0918-1D42252DCD67}"/>
              </a:ext>
            </a:extLst>
          </p:cNvPr>
          <p:cNvSpPr txBox="1"/>
          <p:nvPr/>
        </p:nvSpPr>
        <p:spPr>
          <a:xfrm>
            <a:off x="4952796" y="510303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2B795A-4161-9474-D909-618E56B26EF1}"/>
              </a:ext>
            </a:extLst>
          </p:cNvPr>
          <p:cNvSpPr txBox="1"/>
          <p:nvPr/>
        </p:nvSpPr>
        <p:spPr>
          <a:xfrm>
            <a:off x="7173102" y="479614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E4D12E-25FF-E6C7-5AE1-5E61FC0B50EE}"/>
              </a:ext>
            </a:extLst>
          </p:cNvPr>
          <p:cNvSpPr txBox="1"/>
          <p:nvPr/>
        </p:nvSpPr>
        <p:spPr>
          <a:xfrm>
            <a:off x="9472550" y="482279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img15</a:t>
            </a:r>
          </a:p>
        </p:txBody>
      </p:sp>
    </p:spTree>
    <p:extLst>
      <p:ext uri="{BB962C8B-B14F-4D97-AF65-F5344CB8AC3E}">
        <p14:creationId xmlns:p14="http://schemas.microsoft.com/office/powerpoint/2010/main" val="327431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9BCF35-9CB4-9A53-CBAC-215A8DCC7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4" y="1694330"/>
            <a:ext cx="2022348" cy="2692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1AE71B5-83B7-86ED-1281-73E8D1307691}"/>
              </a:ext>
            </a:extLst>
          </p:cNvPr>
          <p:cNvSpPr txBox="1"/>
          <p:nvPr/>
        </p:nvSpPr>
        <p:spPr>
          <a:xfrm>
            <a:off x="441374" y="4387130"/>
            <a:ext cx="20223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Vestido con estampado floral con cordón delantero de manga farol</a:t>
            </a:r>
          </a:p>
          <a:p>
            <a:r>
              <a:rPr lang="es-MX" sz="1100" b="1" dirty="0"/>
              <a:t>$100</a:t>
            </a:r>
            <a:endParaRPr lang="es-MX" sz="1100" b="1" dirty="0">
              <a:hlinkClick r:id="rId3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0027C4-2DC3-9318-9038-BA2C25940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22" y="1694329"/>
            <a:ext cx="2022348" cy="269280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B8D36C1-EE0B-9BBE-07D3-F04620CA1C80}"/>
              </a:ext>
            </a:extLst>
          </p:cNvPr>
          <p:cNvSpPr txBox="1"/>
          <p:nvPr/>
        </p:nvSpPr>
        <p:spPr>
          <a:xfrm>
            <a:off x="2645709" y="4387130"/>
            <a:ext cx="21174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Vestido bajo con fruncido de manga farol</a:t>
            </a:r>
          </a:p>
          <a:p>
            <a:r>
              <a:rPr lang="es-MX" sz="1100" b="1" dirty="0"/>
              <a:t>$320</a:t>
            </a:r>
            <a:endParaRPr lang="es-MX" sz="1100" b="1" dirty="0">
              <a:hlinkClick r:id="rId5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3934F1-D3EF-10F9-B378-91314AB30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70" y="1689014"/>
            <a:ext cx="2022349" cy="269280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8E77BD4-F35F-62CD-C77E-5AD237E42796}"/>
              </a:ext>
            </a:extLst>
          </p:cNvPr>
          <p:cNvSpPr txBox="1"/>
          <p:nvPr/>
        </p:nvSpPr>
        <p:spPr>
          <a:xfrm>
            <a:off x="4945157" y="4381815"/>
            <a:ext cx="20223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Vestido con fruncido de manga farol bajo a capas</a:t>
            </a:r>
          </a:p>
          <a:p>
            <a:r>
              <a:rPr lang="es-MX" sz="1100" b="1" dirty="0"/>
              <a:t>$329</a:t>
            </a:r>
            <a:endParaRPr lang="es-MX" sz="1100" b="1" dirty="0">
              <a:hlinkClick r:id="rId7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F1789DD-7B1A-15B7-3B23-98080038E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18" y="1689014"/>
            <a:ext cx="2022349" cy="269280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4FCB9A3-D870-2CA3-B872-6E5C8A84AC6A}"/>
              </a:ext>
            </a:extLst>
          </p:cNvPr>
          <p:cNvSpPr txBox="1"/>
          <p:nvPr/>
        </p:nvSpPr>
        <p:spPr>
          <a:xfrm>
            <a:off x="7244605" y="4381815"/>
            <a:ext cx="22065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Vestido de cuello cruzado bajo con fruncido</a:t>
            </a:r>
          </a:p>
          <a:p>
            <a:r>
              <a:rPr lang="es-MX" sz="1100" b="1" dirty="0"/>
              <a:t>$400</a:t>
            </a:r>
            <a:endParaRPr lang="es-MX" sz="1100" b="1" dirty="0">
              <a:hlinkClick r:id="rId9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B8799F9-B0DB-0DF7-5E91-A5C1AF3C9B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165" y="1689013"/>
            <a:ext cx="2022347" cy="26927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750EF910-0CBB-7E0B-75B7-133598EA68F3}"/>
              </a:ext>
            </a:extLst>
          </p:cNvPr>
          <p:cNvSpPr txBox="1"/>
          <p:nvPr/>
        </p:nvSpPr>
        <p:spPr>
          <a:xfrm>
            <a:off x="9547051" y="4381815"/>
            <a:ext cx="22065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Vestido línea A girante delantero de manga farol</a:t>
            </a:r>
          </a:p>
          <a:p>
            <a:r>
              <a:rPr lang="es-MX" sz="1100" b="1" dirty="0"/>
              <a:t>$200</a:t>
            </a:r>
            <a:endParaRPr lang="es-MX" sz="1100" b="1" dirty="0">
              <a:hlinkClick r:id="rId11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6FC615-AA1F-CA2A-F1B9-438D2C774644}"/>
              </a:ext>
            </a:extLst>
          </p:cNvPr>
          <p:cNvSpPr txBox="1"/>
          <p:nvPr/>
        </p:nvSpPr>
        <p:spPr>
          <a:xfrm>
            <a:off x="261996" y="5309352"/>
            <a:ext cx="11924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7 , 4, Vestidos, 110, Sin promoción, Mujer, Vestidos con estampado, de manga farol, con fruncido, de cuello cruzado, elegantes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E1CF8A-6F6D-AA47-AB51-7C46EC53194B}"/>
              </a:ext>
            </a:extLst>
          </p:cNvPr>
          <p:cNvSpPr txBox="1"/>
          <p:nvPr/>
        </p:nvSpPr>
        <p:spPr>
          <a:xfrm>
            <a:off x="1359730" y="494002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92EA9D2-5A11-4A82-7D10-7BA707ECDF94}"/>
              </a:ext>
            </a:extLst>
          </p:cNvPr>
          <p:cNvSpPr txBox="1"/>
          <p:nvPr/>
        </p:nvSpPr>
        <p:spPr>
          <a:xfrm>
            <a:off x="3382078" y="479731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D0D634-8FF6-E519-2833-EB5D6E532DA7}"/>
              </a:ext>
            </a:extLst>
          </p:cNvPr>
          <p:cNvSpPr txBox="1"/>
          <p:nvPr/>
        </p:nvSpPr>
        <p:spPr>
          <a:xfrm>
            <a:off x="4945157" y="5088742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00CC04-9D17-9BE8-6EE3-CA883C9DB5F2}"/>
              </a:ext>
            </a:extLst>
          </p:cNvPr>
          <p:cNvSpPr txBox="1"/>
          <p:nvPr/>
        </p:nvSpPr>
        <p:spPr>
          <a:xfrm>
            <a:off x="7339718" y="50179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img19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F3F56B7-1A6B-6B06-73FC-4AA0AED14C94}"/>
              </a:ext>
            </a:extLst>
          </p:cNvPr>
          <p:cNvSpPr txBox="1"/>
          <p:nvPr/>
        </p:nvSpPr>
        <p:spPr>
          <a:xfrm>
            <a:off x="9547051" y="502014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img20</a:t>
            </a:r>
          </a:p>
        </p:txBody>
      </p:sp>
    </p:spTree>
    <p:extLst>
      <p:ext uri="{BB962C8B-B14F-4D97-AF65-F5344CB8AC3E}">
        <p14:creationId xmlns:p14="http://schemas.microsoft.com/office/powerpoint/2010/main" val="244144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73F292-8B76-5269-D02D-E0D75DF2B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9" y="1336431"/>
            <a:ext cx="2022348" cy="2692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6213E8F-7FA9-3B17-E842-927C91481849}"/>
              </a:ext>
            </a:extLst>
          </p:cNvPr>
          <p:cNvSpPr txBox="1"/>
          <p:nvPr/>
        </p:nvSpPr>
        <p:spPr>
          <a:xfrm>
            <a:off x="299249" y="4129260"/>
            <a:ext cx="20223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Jersey informal de cuello redondo de color liso y manga larga para hombre</a:t>
            </a:r>
          </a:p>
          <a:p>
            <a:r>
              <a:rPr lang="es-MX" sz="1100" b="1" dirty="0"/>
              <a:t>$248</a:t>
            </a:r>
            <a:endParaRPr lang="es-MX" sz="1100" b="1" dirty="0">
              <a:hlinkClick r:id="rId3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9DE68B-009E-9B17-3F8E-2843031DC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51" y="1336431"/>
            <a:ext cx="2022348" cy="26928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3D66643-3C8C-0694-8E33-E7C0C8E8F394}"/>
              </a:ext>
            </a:extLst>
          </p:cNvPr>
          <p:cNvSpPr txBox="1"/>
          <p:nvPr/>
        </p:nvSpPr>
        <p:spPr>
          <a:xfrm>
            <a:off x="2606351" y="4129260"/>
            <a:ext cx="21625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Suéter de cuello redondo de unicolor casual para hombre, otoño/invierno</a:t>
            </a:r>
          </a:p>
          <a:p>
            <a:r>
              <a:rPr lang="es-MX" sz="1100" b="1" dirty="0"/>
              <a:t>$300</a:t>
            </a:r>
            <a:endParaRPr lang="es-MX" sz="1100" b="1" dirty="0">
              <a:hlinkClick r:id="rId5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1A1C072-AC6F-4C16-B7BE-CD7619B9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53" y="1318081"/>
            <a:ext cx="2022348" cy="26928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21ADB34-4BFF-2B66-0214-32323CF48378}"/>
              </a:ext>
            </a:extLst>
          </p:cNvPr>
          <p:cNvSpPr txBox="1"/>
          <p:nvPr/>
        </p:nvSpPr>
        <p:spPr>
          <a:xfrm>
            <a:off x="4913453" y="4044620"/>
            <a:ext cx="202234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Jersey holgado de cuello redondo, mangas largas y hombros caídos de color liso para hombre, otoño/invierno</a:t>
            </a:r>
          </a:p>
          <a:p>
            <a:r>
              <a:rPr lang="es-MX" sz="1100" b="1" dirty="0"/>
              <a:t>$348</a:t>
            </a:r>
            <a:endParaRPr lang="es-MX" sz="1100" b="1" dirty="0">
              <a:hlinkClick r:id="rId7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83D52B7-D4EF-640F-53B7-A58C6BE574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55" y="1318081"/>
            <a:ext cx="2022348" cy="26928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0581BD5-1622-FB6E-62AB-AAF02E63F107}"/>
              </a:ext>
            </a:extLst>
          </p:cNvPr>
          <p:cNvSpPr txBox="1"/>
          <p:nvPr/>
        </p:nvSpPr>
        <p:spPr>
          <a:xfrm>
            <a:off x="7150430" y="4012412"/>
            <a:ext cx="216259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Suéter</a:t>
            </a:r>
            <a:r>
              <a:rPr lang="es-MX" sz="1100" b="1" dirty="0">
                <a:hlinkClick r:id="rId9"/>
              </a:rPr>
              <a:t> </a:t>
            </a:r>
            <a:r>
              <a:rPr lang="es-MX" sz="1100" b="1" dirty="0"/>
              <a:t>casual de color marrón sólido de otoño para hombres</a:t>
            </a:r>
          </a:p>
          <a:p>
            <a:r>
              <a:rPr lang="es-MX" sz="1100" b="1" dirty="0"/>
              <a:t>$309</a:t>
            </a:r>
            <a:endParaRPr lang="es-MX" sz="1100" b="1" dirty="0">
              <a:hlinkClick r:id="rId9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7CCF8DC-C7F9-88BC-8E9B-985DE471BD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656" y="1318081"/>
            <a:ext cx="2022348" cy="26928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C58BCF2-D108-A2B6-A949-FCB18427038E}"/>
              </a:ext>
            </a:extLst>
          </p:cNvPr>
          <p:cNvSpPr txBox="1"/>
          <p:nvPr/>
        </p:nvSpPr>
        <p:spPr>
          <a:xfrm>
            <a:off x="9457532" y="4010881"/>
            <a:ext cx="226841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Suéter de otoño con bordado de letra</a:t>
            </a:r>
          </a:p>
          <a:p>
            <a:r>
              <a:rPr lang="es-MX" sz="1100" b="1" dirty="0"/>
              <a:t>$334</a:t>
            </a:r>
            <a:endParaRPr lang="es-MX" sz="1100" b="1" dirty="0">
              <a:hlinkClick r:id="rId11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5D5EC63-04C4-EDAC-D708-D450C9FA5D6C}"/>
              </a:ext>
            </a:extLst>
          </p:cNvPr>
          <p:cNvSpPr txBox="1"/>
          <p:nvPr/>
        </p:nvSpPr>
        <p:spPr>
          <a:xfrm>
            <a:off x="515627" y="5196811"/>
            <a:ext cx="11399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2 , 1, Suéteres, 100, 2x2, Hombre, </a:t>
            </a:r>
            <a:r>
              <a:rPr lang="es-MX" dirty="0" err="1"/>
              <a:t>Jersey´s</a:t>
            </a:r>
            <a:r>
              <a:rPr lang="es-MX" dirty="0"/>
              <a:t>. Suéteres de cuello redondo, unicolor, casuales, holgados y con bordado </a:t>
            </a:r>
            <a:r>
              <a:rPr lang="es-MX" dirty="0" err="1"/>
              <a:t>deletra</a:t>
            </a:r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8D933A-484A-981B-77A1-2DC5333896D9}"/>
              </a:ext>
            </a:extLst>
          </p:cNvPr>
          <p:cNvSpPr txBox="1"/>
          <p:nvPr/>
        </p:nvSpPr>
        <p:spPr>
          <a:xfrm>
            <a:off x="831338" y="4768377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2C70D5-3891-78F0-7886-5BC464C97A35}"/>
              </a:ext>
            </a:extLst>
          </p:cNvPr>
          <p:cNvSpPr txBox="1"/>
          <p:nvPr/>
        </p:nvSpPr>
        <p:spPr>
          <a:xfrm>
            <a:off x="2606351" y="495304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C46CA3-A56A-2B44-C19C-ED936DEB5101}"/>
              </a:ext>
            </a:extLst>
          </p:cNvPr>
          <p:cNvSpPr txBox="1"/>
          <p:nvPr/>
        </p:nvSpPr>
        <p:spPr>
          <a:xfrm>
            <a:off x="4913453" y="505045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2735BD1-15CD-ADDB-8CED-3132D7BF3C2C}"/>
              </a:ext>
            </a:extLst>
          </p:cNvPr>
          <p:cNvSpPr txBox="1"/>
          <p:nvPr/>
        </p:nvSpPr>
        <p:spPr>
          <a:xfrm>
            <a:off x="7297988" y="470531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BA1D79-37AC-17F5-C7AC-5870EA883264}"/>
              </a:ext>
            </a:extLst>
          </p:cNvPr>
          <p:cNvSpPr txBox="1"/>
          <p:nvPr/>
        </p:nvSpPr>
        <p:spPr>
          <a:xfrm>
            <a:off x="9457532" y="470531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img5</a:t>
            </a:r>
          </a:p>
        </p:txBody>
      </p:sp>
    </p:spTree>
    <p:extLst>
      <p:ext uri="{BB962C8B-B14F-4D97-AF65-F5344CB8AC3E}">
        <p14:creationId xmlns:p14="http://schemas.microsoft.com/office/powerpoint/2010/main" val="116317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82A7DB-A76C-BC73-1C10-A53D818C3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9" y="1533960"/>
            <a:ext cx="2022348" cy="2692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30BF86-0502-F4DB-CFB2-1D3CCA2C5CAA}"/>
              </a:ext>
            </a:extLst>
          </p:cNvPr>
          <p:cNvSpPr txBox="1"/>
          <p:nvPr/>
        </p:nvSpPr>
        <p:spPr>
          <a:xfrm>
            <a:off x="305972" y="4226760"/>
            <a:ext cx="22543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Camisa de manga larga casual y sencilla para hombre con bolsillo con parche para la primavera</a:t>
            </a:r>
          </a:p>
          <a:p>
            <a:r>
              <a:rPr lang="es-MX" sz="1100" b="1" dirty="0"/>
              <a:t>$200</a:t>
            </a:r>
            <a:endParaRPr lang="es-MX" sz="1100" b="1" dirty="0">
              <a:hlinkClick r:id="rId3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C1FB1D6-5F47-71E0-B6FC-9F2EBC304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207" y="1533960"/>
            <a:ext cx="2022348" cy="26928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7B24215-C803-3127-4894-37920D1272CD}"/>
              </a:ext>
            </a:extLst>
          </p:cNvPr>
          <p:cNvSpPr txBox="1"/>
          <p:nvPr/>
        </p:nvSpPr>
        <p:spPr>
          <a:xfrm>
            <a:off x="2680207" y="4180593"/>
            <a:ext cx="20223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Hombres Camisa de hombros caídos con botón delantero</a:t>
            </a:r>
          </a:p>
          <a:p>
            <a:r>
              <a:rPr lang="es-MX" sz="1100" b="1" dirty="0"/>
              <a:t>$185</a:t>
            </a:r>
            <a:endParaRPr lang="es-MX" sz="1100" b="1" dirty="0">
              <a:hlinkClick r:id="rId5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3549F76-A965-2DD4-7CD2-6CA06AE4B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55" y="1533960"/>
            <a:ext cx="2022348" cy="26928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827A58D-3E91-42AC-F07E-840DCDD12831}"/>
              </a:ext>
            </a:extLst>
          </p:cNvPr>
          <p:cNvSpPr txBox="1"/>
          <p:nvPr/>
        </p:nvSpPr>
        <p:spPr>
          <a:xfrm>
            <a:off x="4822442" y="4233995"/>
            <a:ext cx="226767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Camisa casual de manga larga con cuello vuelto de unicolor simple</a:t>
            </a:r>
          </a:p>
          <a:p>
            <a:r>
              <a:rPr lang="es-MX" sz="1100" b="1" dirty="0"/>
              <a:t>$242</a:t>
            </a:r>
            <a:endParaRPr lang="es-MX" sz="1100" b="1" dirty="0">
              <a:hlinkClick r:id="rId7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8A90373-38EA-EC5E-E4CB-B751BF289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03" y="1533960"/>
            <a:ext cx="2022348" cy="26928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115D493-472B-C90F-1EEE-808ACEAB6850}"/>
              </a:ext>
            </a:extLst>
          </p:cNvPr>
          <p:cNvSpPr txBox="1"/>
          <p:nvPr/>
        </p:nvSpPr>
        <p:spPr>
          <a:xfrm>
            <a:off x="7090117" y="4265231"/>
            <a:ext cx="22621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Hombres</a:t>
            </a:r>
            <a:r>
              <a:rPr lang="es-MX" sz="1100" b="1" dirty="0">
                <a:hlinkClick r:id="rId9"/>
              </a:rPr>
              <a:t> </a:t>
            </a:r>
            <a:r>
              <a:rPr lang="es-MX" sz="1100" b="1" dirty="0"/>
              <a:t>Camisa con doble bolsillo con botón</a:t>
            </a:r>
          </a:p>
          <a:p>
            <a:r>
              <a:rPr lang="es-MX" sz="1100" b="1" dirty="0"/>
              <a:t>$230</a:t>
            </a:r>
            <a:endParaRPr lang="es-MX" sz="1100" b="1" dirty="0">
              <a:hlinkClick r:id="rId9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ED45F63-9601-C1FF-4C22-39A6C4C9C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793" y="1533960"/>
            <a:ext cx="2022348" cy="26928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1D0DAB54-57C6-BB32-0D98-2F7EBF888A6F}"/>
              </a:ext>
            </a:extLst>
          </p:cNvPr>
          <p:cNvSpPr txBox="1"/>
          <p:nvPr/>
        </p:nvSpPr>
        <p:spPr>
          <a:xfrm>
            <a:off x="9511793" y="4286216"/>
            <a:ext cx="210812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Camisa</a:t>
            </a:r>
            <a:r>
              <a:rPr lang="es-MX" sz="1100" b="1" dirty="0">
                <a:hlinkClick r:id="rId11"/>
              </a:rPr>
              <a:t> </a:t>
            </a:r>
            <a:r>
              <a:rPr lang="es-MX" sz="1100" b="1" dirty="0"/>
              <a:t>con</a:t>
            </a:r>
            <a:r>
              <a:rPr lang="es-MX" sz="1100" b="1" dirty="0">
                <a:hlinkClick r:id="rId11"/>
              </a:rPr>
              <a:t> </a:t>
            </a:r>
            <a:r>
              <a:rPr lang="es-MX" sz="1100" b="1" dirty="0"/>
              <a:t>parche con bolsillo de hombros caídos</a:t>
            </a:r>
          </a:p>
          <a:p>
            <a:r>
              <a:rPr lang="es-MX" sz="1100" b="1" dirty="0"/>
              <a:t>$190</a:t>
            </a:r>
            <a:endParaRPr lang="es-MX" sz="1100" b="1" dirty="0">
              <a:hlinkClick r:id="rId11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ABDB7F-3936-38C2-11DD-97B1200B73BD}"/>
              </a:ext>
            </a:extLst>
          </p:cNvPr>
          <p:cNvSpPr txBox="1"/>
          <p:nvPr/>
        </p:nvSpPr>
        <p:spPr>
          <a:xfrm>
            <a:off x="515627" y="5196811"/>
            <a:ext cx="11747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4 , 2, Camisas, 120, Sin promoción, Hombre, Camisas de manga larga casual, de hombros caídos, unicolor, con doble bolsillo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B11944-84CB-4179-A452-F963202A09C7}"/>
              </a:ext>
            </a:extLst>
          </p:cNvPr>
          <p:cNvSpPr txBox="1"/>
          <p:nvPr/>
        </p:nvSpPr>
        <p:spPr>
          <a:xfrm>
            <a:off x="898436" y="478922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B93DDF-88C1-9E97-723F-082531EADB84}"/>
              </a:ext>
            </a:extLst>
          </p:cNvPr>
          <p:cNvSpPr txBox="1"/>
          <p:nvPr/>
        </p:nvSpPr>
        <p:spPr>
          <a:xfrm>
            <a:off x="2680207" y="4834337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4574CA-8406-52C1-D9BD-61B95A9A1AB2}"/>
              </a:ext>
            </a:extLst>
          </p:cNvPr>
          <p:cNvSpPr txBox="1"/>
          <p:nvPr/>
        </p:nvSpPr>
        <p:spPr>
          <a:xfrm>
            <a:off x="4822442" y="488638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A7C94C-CC5E-6E00-88D5-A5786142A1D2}"/>
              </a:ext>
            </a:extLst>
          </p:cNvPr>
          <p:cNvSpPr txBox="1"/>
          <p:nvPr/>
        </p:nvSpPr>
        <p:spPr>
          <a:xfrm>
            <a:off x="7090117" y="488638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img9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E5C84F-EB6B-29C0-F72C-6A305B160C50}"/>
              </a:ext>
            </a:extLst>
          </p:cNvPr>
          <p:cNvSpPr txBox="1"/>
          <p:nvPr/>
        </p:nvSpPr>
        <p:spPr>
          <a:xfrm>
            <a:off x="9478245" y="488638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img10</a:t>
            </a:r>
          </a:p>
        </p:txBody>
      </p:sp>
    </p:spTree>
    <p:extLst>
      <p:ext uri="{BB962C8B-B14F-4D97-AF65-F5344CB8AC3E}">
        <p14:creationId xmlns:p14="http://schemas.microsoft.com/office/powerpoint/2010/main" val="112665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725C3E-9AA3-979B-6C5E-94DE430B4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6" y="1674055"/>
            <a:ext cx="2022348" cy="2692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7BF2D52-DCC1-78E8-313E-96C0DBB5913D}"/>
              </a:ext>
            </a:extLst>
          </p:cNvPr>
          <p:cNvSpPr txBox="1"/>
          <p:nvPr/>
        </p:nvSpPr>
        <p:spPr>
          <a:xfrm>
            <a:off x="263769" y="4366855"/>
            <a:ext cx="214223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Pantalones cargo de pierna recta con bolsillo con solapa de unicolor casuales primavera/otoño</a:t>
            </a:r>
          </a:p>
          <a:p>
            <a:r>
              <a:rPr lang="es-MX" sz="1100" b="1" dirty="0"/>
              <a:t>$380</a:t>
            </a:r>
            <a:endParaRPr lang="es-MX" sz="1100" b="1" dirty="0">
              <a:hlinkClick r:id="rId3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E51156-1A41-7DEA-4198-8B7B2D0DC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28" y="1674055"/>
            <a:ext cx="2022348" cy="26928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0FE494E-936A-A79F-B306-FC65439DE6D3}"/>
              </a:ext>
            </a:extLst>
          </p:cNvPr>
          <p:cNvSpPr txBox="1"/>
          <p:nvPr/>
        </p:nvSpPr>
        <p:spPr>
          <a:xfrm>
            <a:off x="2627142" y="4405327"/>
            <a:ext cx="214223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Pantalones Jeans de pierna recta con bolsillo oblicuo</a:t>
            </a:r>
          </a:p>
          <a:p>
            <a:r>
              <a:rPr lang="es-MX" sz="1100" b="1" dirty="0"/>
              <a:t>$350</a:t>
            </a:r>
            <a:endParaRPr lang="es-MX" sz="1100" b="1" dirty="0">
              <a:hlinkClick r:id="rId5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8DC9AC1-BBC2-8BAD-345D-8D001E7CE2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26" y="1674055"/>
            <a:ext cx="2022348" cy="26928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49B0537-F6EB-8231-951B-69E4DBE0602A}"/>
              </a:ext>
            </a:extLst>
          </p:cNvPr>
          <p:cNvSpPr txBox="1"/>
          <p:nvPr/>
        </p:nvSpPr>
        <p:spPr>
          <a:xfrm>
            <a:off x="4990514" y="4366855"/>
            <a:ext cx="232468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Pantalones unicolor con diseño con costura</a:t>
            </a:r>
          </a:p>
          <a:p>
            <a:r>
              <a:rPr lang="es-MX" sz="1100" b="1" dirty="0"/>
              <a:t>$370</a:t>
            </a:r>
            <a:endParaRPr lang="es-MX" sz="1100" b="1" dirty="0">
              <a:hlinkClick r:id="rId7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6407986-9C07-5C55-0B29-3756B501B4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26" y="1674055"/>
            <a:ext cx="2022348" cy="26928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26D1497-A661-B9A2-885E-AB553A882773}"/>
              </a:ext>
            </a:extLst>
          </p:cNvPr>
          <p:cNvSpPr txBox="1"/>
          <p:nvPr/>
        </p:nvSpPr>
        <p:spPr>
          <a:xfrm>
            <a:off x="7461095" y="4366855"/>
            <a:ext cx="2097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Pantalones rectos unicolor</a:t>
            </a:r>
          </a:p>
          <a:p>
            <a:r>
              <a:rPr lang="es-MX" sz="1100" b="1" dirty="0"/>
              <a:t>$320</a:t>
            </a:r>
            <a:endParaRPr lang="es-MX" sz="1100" b="1" dirty="0">
              <a:hlinkClick r:id="rId9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89A78CC-5B52-13CA-50E5-DE47C92BCD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996" y="1674055"/>
            <a:ext cx="2022348" cy="26928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B2346B2-BBE8-B502-A3F7-D44AAE9D189A}"/>
              </a:ext>
            </a:extLst>
          </p:cNvPr>
          <p:cNvSpPr txBox="1"/>
          <p:nvPr/>
        </p:nvSpPr>
        <p:spPr>
          <a:xfrm>
            <a:off x="9704582" y="4367356"/>
            <a:ext cx="206122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Pantalones vaqueros Bolsillo Liso</a:t>
            </a:r>
          </a:p>
          <a:p>
            <a:r>
              <a:rPr lang="es-MX" sz="1100" b="1" dirty="0"/>
              <a:t>$360</a:t>
            </a:r>
            <a:endParaRPr lang="es-MX" sz="1100" b="1" dirty="0">
              <a:hlinkClick r:id="rId11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FD0DA3-4868-66A7-725A-755E3B82A22C}"/>
              </a:ext>
            </a:extLst>
          </p:cNvPr>
          <p:cNvSpPr txBox="1"/>
          <p:nvPr/>
        </p:nvSpPr>
        <p:spPr>
          <a:xfrm>
            <a:off x="263769" y="5562571"/>
            <a:ext cx="914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6 , 3,Blusas, 90, Sin promoción, Hombre, Pantalones de cargo, Jeans, unicolor, rectos y vaqueros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1E57F8-CDD3-F0B0-FD00-5FB5DBC25378}"/>
              </a:ext>
            </a:extLst>
          </p:cNvPr>
          <p:cNvSpPr txBox="1"/>
          <p:nvPr/>
        </p:nvSpPr>
        <p:spPr>
          <a:xfrm>
            <a:off x="629877" y="519323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20BAA7-4E59-734E-9988-F93BD67E4D2F}"/>
              </a:ext>
            </a:extLst>
          </p:cNvPr>
          <p:cNvSpPr txBox="1"/>
          <p:nvPr/>
        </p:nvSpPr>
        <p:spPr>
          <a:xfrm>
            <a:off x="2627142" y="50993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E42B25-598C-2D52-3444-C46B6C9CB593}"/>
              </a:ext>
            </a:extLst>
          </p:cNvPr>
          <p:cNvSpPr txBox="1"/>
          <p:nvPr/>
        </p:nvSpPr>
        <p:spPr>
          <a:xfrm>
            <a:off x="5016823" y="506474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05B002-141B-2812-D9C5-5DA90C3C99B7}"/>
              </a:ext>
            </a:extLst>
          </p:cNvPr>
          <p:cNvSpPr txBox="1"/>
          <p:nvPr/>
        </p:nvSpPr>
        <p:spPr>
          <a:xfrm>
            <a:off x="7461095" y="491253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24EC2B7-1CA8-9D0D-EC93-B3CC989F003D}"/>
              </a:ext>
            </a:extLst>
          </p:cNvPr>
          <p:cNvSpPr txBox="1"/>
          <p:nvPr/>
        </p:nvSpPr>
        <p:spPr>
          <a:xfrm>
            <a:off x="9709300" y="500857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img15</a:t>
            </a:r>
          </a:p>
        </p:txBody>
      </p:sp>
    </p:spTree>
    <p:extLst>
      <p:ext uri="{BB962C8B-B14F-4D97-AF65-F5344CB8AC3E}">
        <p14:creationId xmlns:p14="http://schemas.microsoft.com/office/powerpoint/2010/main" val="101602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22F9A13-ACAE-D6BB-8225-05E5246F9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6" y="1871003"/>
            <a:ext cx="2022348" cy="2692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6243D60-6DB3-08B2-06DB-32BDB851FCF9}"/>
              </a:ext>
            </a:extLst>
          </p:cNvPr>
          <p:cNvSpPr txBox="1"/>
          <p:nvPr/>
        </p:nvSpPr>
        <p:spPr>
          <a:xfrm>
            <a:off x="383656" y="4563803"/>
            <a:ext cx="20223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Traje de hombre de unicolor, sencillo y diario, de manga larga con pantalón largo</a:t>
            </a:r>
          </a:p>
          <a:p>
            <a:r>
              <a:rPr lang="es-MX" sz="1100" b="1" dirty="0"/>
              <a:t>$952</a:t>
            </a:r>
            <a:endParaRPr lang="es-MX" sz="1100" b="1" dirty="0">
              <a:hlinkClick r:id="rId3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65EF75-7517-E2C9-EA2A-24CF66546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92" y="1871003"/>
            <a:ext cx="2022348" cy="26928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F17DC4-8235-317E-4279-E350A0752A8B}"/>
              </a:ext>
            </a:extLst>
          </p:cNvPr>
          <p:cNvSpPr txBox="1"/>
          <p:nvPr/>
        </p:nvSpPr>
        <p:spPr>
          <a:xfrm>
            <a:off x="2718892" y="4563803"/>
            <a:ext cx="20223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Chaqueta de traje de hombre de unicolor de manga larga con abotonadura simple y pantalón, conjunto de negocios casual</a:t>
            </a:r>
          </a:p>
          <a:p>
            <a:r>
              <a:rPr lang="es-MX" sz="1100" b="1" dirty="0"/>
              <a:t>$936</a:t>
            </a:r>
            <a:endParaRPr lang="es-MX" sz="1100" b="1" dirty="0">
              <a:hlinkClick r:id="rId5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12C5B86-8E5F-763A-22B5-1F7A3ECF7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128" y="1871003"/>
            <a:ext cx="2021706" cy="26928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7992C8D-2D2F-CF1E-3889-BB4FAA591CE6}"/>
              </a:ext>
            </a:extLst>
          </p:cNvPr>
          <p:cNvSpPr txBox="1"/>
          <p:nvPr/>
        </p:nvSpPr>
        <p:spPr>
          <a:xfrm>
            <a:off x="4998284" y="4563802"/>
            <a:ext cx="20775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Manfinity Mode Traje De Hombre De Negocios Y Casuales De Un Solo Pecho</a:t>
            </a:r>
          </a:p>
          <a:p>
            <a:r>
              <a:rPr lang="es-MX" sz="1100" b="1" dirty="0"/>
              <a:t>$763</a:t>
            </a:r>
            <a:endParaRPr lang="es-MX" sz="1100" b="1" dirty="0">
              <a:hlinkClick r:id="rId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E39EA72-C0B4-1E1A-F74C-4D822D220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77" y="1871002"/>
            <a:ext cx="2022348" cy="26928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F4D8868-8655-0A69-082E-D38D2716E8B9}"/>
              </a:ext>
            </a:extLst>
          </p:cNvPr>
          <p:cNvSpPr txBox="1"/>
          <p:nvPr/>
        </p:nvSpPr>
        <p:spPr>
          <a:xfrm>
            <a:off x="7332877" y="4563801"/>
            <a:ext cx="207754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Conjunto de chaqueta y pantalón de traje de negocios informal de unicolor con cuello de chal de manga larga para hombre, trajes, regalos para el novio</a:t>
            </a:r>
          </a:p>
          <a:p>
            <a:r>
              <a:rPr lang="es-MX" sz="1100" b="1" dirty="0"/>
              <a:t>$780</a:t>
            </a:r>
            <a:endParaRPr lang="es-MX" sz="1100" b="1" dirty="0">
              <a:hlinkClick r:id="rId9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69303EC-0503-0B11-B2A3-18015684CD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68" y="1871001"/>
            <a:ext cx="2022348" cy="26928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6A7B681B-980D-6F78-42D9-2C9294DC52F5}"/>
              </a:ext>
            </a:extLst>
          </p:cNvPr>
          <p:cNvSpPr txBox="1"/>
          <p:nvPr/>
        </p:nvSpPr>
        <p:spPr>
          <a:xfrm>
            <a:off x="9511793" y="4563801"/>
            <a:ext cx="229655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Chaqueta de traje de manga larga con cuello Mao y pantalones, conjunto informal de 2 piezas para hombre, primavera y otoño</a:t>
            </a:r>
          </a:p>
          <a:p>
            <a:r>
              <a:rPr lang="es-MX" sz="1100" b="1" dirty="0"/>
              <a:t>$1026</a:t>
            </a:r>
            <a:endParaRPr lang="es-MX" sz="1100" b="1" dirty="0">
              <a:hlinkClick r:id="rId11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6EDA54A-09DE-305C-8A3B-F703F5CD18F2}"/>
              </a:ext>
            </a:extLst>
          </p:cNvPr>
          <p:cNvSpPr txBox="1"/>
          <p:nvPr/>
        </p:nvSpPr>
        <p:spPr>
          <a:xfrm>
            <a:off x="383656" y="5841074"/>
            <a:ext cx="7770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8 , 4, Trajes, 110, Sin promoción, Trajes sencillos, de negocios, casuales y unicolor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1D22DB-3F20-712B-38D4-B09AFCA17686}"/>
              </a:ext>
            </a:extLst>
          </p:cNvPr>
          <p:cNvSpPr txBox="1"/>
          <p:nvPr/>
        </p:nvSpPr>
        <p:spPr>
          <a:xfrm>
            <a:off x="383655" y="530246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B0AF8BF-9F24-20DD-EF2A-1FE81BCEA81D}"/>
              </a:ext>
            </a:extLst>
          </p:cNvPr>
          <p:cNvSpPr txBox="1"/>
          <p:nvPr/>
        </p:nvSpPr>
        <p:spPr>
          <a:xfrm>
            <a:off x="2700116" y="565640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2563C0-83CB-C080-14F9-4C639E4C4472}"/>
              </a:ext>
            </a:extLst>
          </p:cNvPr>
          <p:cNvSpPr txBox="1"/>
          <p:nvPr/>
        </p:nvSpPr>
        <p:spPr>
          <a:xfrm>
            <a:off x="5044864" y="537940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CE6AA21-DDEE-62A8-9C23-893BF0A4273B}"/>
              </a:ext>
            </a:extLst>
          </p:cNvPr>
          <p:cNvSpPr txBox="1"/>
          <p:nvPr/>
        </p:nvSpPr>
        <p:spPr>
          <a:xfrm>
            <a:off x="8075713" y="557555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img19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D5B57B3-254C-AD62-D900-B941C3312240}"/>
              </a:ext>
            </a:extLst>
          </p:cNvPr>
          <p:cNvSpPr txBox="1"/>
          <p:nvPr/>
        </p:nvSpPr>
        <p:spPr>
          <a:xfrm>
            <a:off x="9517401" y="556204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img20</a:t>
            </a:r>
          </a:p>
        </p:txBody>
      </p:sp>
    </p:spTree>
    <p:extLst>
      <p:ext uri="{BB962C8B-B14F-4D97-AF65-F5344CB8AC3E}">
        <p14:creationId xmlns:p14="http://schemas.microsoft.com/office/powerpoint/2010/main" val="415426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FF5AAB-B048-257C-485E-B84D2A4BB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8" y="1603717"/>
            <a:ext cx="2022348" cy="2692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1631E69-5C3B-CBBC-B231-D7055522112B}"/>
              </a:ext>
            </a:extLst>
          </p:cNvPr>
          <p:cNvSpPr txBox="1"/>
          <p:nvPr/>
        </p:nvSpPr>
        <p:spPr>
          <a:xfrm>
            <a:off x="369588" y="4296517"/>
            <a:ext cx="20223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Conjunto De Top De Manga Corta De Moda De Tela Texturizada Para Niñas Jóvenes Con Dobladillo Y Cinturón De Cintura, Adecuado Para Verano</a:t>
            </a:r>
          </a:p>
          <a:p>
            <a:r>
              <a:rPr lang="es-MX" sz="1100" b="1" dirty="0"/>
              <a:t>$214</a:t>
            </a:r>
            <a:endParaRPr lang="es-MX" sz="1100" b="1" dirty="0">
              <a:hlinkClick r:id="rId3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1CD426D-BA45-7AC7-6AC9-E0E55D53A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93" y="1603717"/>
            <a:ext cx="2022348" cy="26928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52F9335-30AF-EA56-C614-75086F236B0B}"/>
              </a:ext>
            </a:extLst>
          </p:cNvPr>
          <p:cNvSpPr txBox="1"/>
          <p:nvPr/>
        </p:nvSpPr>
        <p:spPr>
          <a:xfrm>
            <a:off x="2613073" y="4419628"/>
            <a:ext cx="21281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Conjunto de 2 piezas para niña preadolescente con Top de tirantes y short de unicolor</a:t>
            </a:r>
          </a:p>
          <a:p>
            <a:r>
              <a:rPr lang="es-MX" sz="1100" b="1" dirty="0"/>
              <a:t>$250</a:t>
            </a:r>
            <a:endParaRPr lang="es-MX" sz="1100" b="1" dirty="0">
              <a:hlinkClick r:id="rId5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528A728-0701-4875-B13D-ECB5AD0DE5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62" y="1603717"/>
            <a:ext cx="2022348" cy="26928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D08E9A6-78A2-5FF9-FC82-D8786AB1EC10}"/>
              </a:ext>
            </a:extLst>
          </p:cNvPr>
          <p:cNvSpPr txBox="1"/>
          <p:nvPr/>
        </p:nvSpPr>
        <p:spPr>
          <a:xfrm>
            <a:off x="4984221" y="4296517"/>
            <a:ext cx="213488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Conjunto De Pantalones Y Blusa Para Niña Joven Con Dobladillo De Volante En Verde Para Vacaciones, De Primavera/verano, Casual Y A La Moda</a:t>
            </a:r>
          </a:p>
          <a:p>
            <a:r>
              <a:rPr lang="es-MX" sz="1100" b="1" dirty="0"/>
              <a:t>$262</a:t>
            </a:r>
            <a:endParaRPr lang="es-MX" sz="1100" b="1" dirty="0">
              <a:hlinkClick r:id="rId7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BC2CC85-1895-5553-1262-0ADD50190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759" y="1603717"/>
            <a:ext cx="2022348" cy="26928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BDE0E5A-8A0D-B884-71F7-17725C0C7173}"/>
              </a:ext>
            </a:extLst>
          </p:cNvPr>
          <p:cNvSpPr txBox="1"/>
          <p:nvPr/>
        </p:nvSpPr>
        <p:spPr>
          <a:xfrm>
            <a:off x="7362090" y="4250350"/>
            <a:ext cx="213488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Conjunto de camisa y falda con cinturón de verano de nuevo estilo casual y simple para niña joven</a:t>
            </a:r>
          </a:p>
          <a:p>
            <a:r>
              <a:rPr lang="es-MX" sz="1100" b="1" dirty="0"/>
              <a:t>$230</a:t>
            </a:r>
            <a:endParaRPr lang="es-MX" sz="1100" b="1" dirty="0">
              <a:hlinkClick r:id="rId9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C6E2587-EDB9-BA6E-C016-C59228E342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064" y="1603717"/>
            <a:ext cx="2022348" cy="26928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ECB08D9-89BB-C049-930E-B15C627D60C9}"/>
              </a:ext>
            </a:extLst>
          </p:cNvPr>
          <p:cNvSpPr txBox="1"/>
          <p:nvPr/>
        </p:nvSpPr>
        <p:spPr>
          <a:xfrm>
            <a:off x="9711395" y="4250349"/>
            <a:ext cx="213488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b="1" dirty="0"/>
              <a:t>Conjunto De Dos Piezas Para Niña Joven Con Chaleco De Un Solo Botón De Color Sólido Y Pantalones Vaqueros De Pierna Ancha</a:t>
            </a:r>
          </a:p>
          <a:p>
            <a:r>
              <a:rPr lang="es-MX" sz="1100" b="1" dirty="0"/>
              <a:t>$290</a:t>
            </a:r>
            <a:endParaRPr lang="es-MX" sz="1100" b="1" dirty="0">
              <a:hlinkClick r:id="rId11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E6C8B8-9C69-BF7E-47E6-0DE817411D01}"/>
              </a:ext>
            </a:extLst>
          </p:cNvPr>
          <p:cNvSpPr txBox="1"/>
          <p:nvPr/>
        </p:nvSpPr>
        <p:spPr>
          <a:xfrm>
            <a:off x="0" y="5748859"/>
            <a:ext cx="1237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Categoría</a:t>
            </a:r>
          </a:p>
          <a:p>
            <a:r>
              <a:rPr lang="es-MX" dirty="0"/>
              <a:t>9 , 5, Conjuntos, 80, 2x1 , Niños , Conjuntos de niños y niñas, tops, shorts, pantalones, faldas, chalecos, camisas y trajes deportivos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D92B90-C21D-09B6-0F7B-BC1D9143D9E8}"/>
              </a:ext>
            </a:extLst>
          </p:cNvPr>
          <p:cNvSpPr txBox="1"/>
          <p:nvPr/>
        </p:nvSpPr>
        <p:spPr>
          <a:xfrm>
            <a:off x="369588" y="540451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DF25083-D5B5-D35A-81E2-942D479F0FAE}"/>
              </a:ext>
            </a:extLst>
          </p:cNvPr>
          <p:cNvSpPr txBox="1"/>
          <p:nvPr/>
        </p:nvSpPr>
        <p:spPr>
          <a:xfrm>
            <a:off x="2578845" y="5204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45D893-6876-8494-FC0C-814D73EFFD3C}"/>
              </a:ext>
            </a:extLst>
          </p:cNvPr>
          <p:cNvSpPr txBox="1"/>
          <p:nvPr/>
        </p:nvSpPr>
        <p:spPr>
          <a:xfrm>
            <a:off x="4984221" y="559310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6F82BF-B7F6-BCB2-7F81-D0871B9F332D}"/>
              </a:ext>
            </a:extLst>
          </p:cNvPr>
          <p:cNvSpPr txBox="1"/>
          <p:nvPr/>
        </p:nvSpPr>
        <p:spPr>
          <a:xfrm>
            <a:off x="7376157" y="522565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29BB88-3BD5-22EB-80FF-4B930EBA4B49}"/>
              </a:ext>
            </a:extLst>
          </p:cNvPr>
          <p:cNvSpPr txBox="1"/>
          <p:nvPr/>
        </p:nvSpPr>
        <p:spPr>
          <a:xfrm>
            <a:off x="9711395" y="536021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img5</a:t>
            </a:r>
          </a:p>
        </p:txBody>
      </p:sp>
    </p:spTree>
    <p:extLst>
      <p:ext uri="{BB962C8B-B14F-4D97-AF65-F5344CB8AC3E}">
        <p14:creationId xmlns:p14="http://schemas.microsoft.com/office/powerpoint/2010/main" val="33883880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3285</TotalTime>
  <Words>1285</Words>
  <Application>Microsoft Office PowerPoint</Application>
  <PresentationFormat>Panorámica</PresentationFormat>
  <Paragraphs>206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Futura Bk BT</vt:lpstr>
      <vt:lpstr>inherit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AGUSTINA</dc:creator>
  <cp:lastModifiedBy>AGUSTINA</cp:lastModifiedBy>
  <cp:revision>8</cp:revision>
  <dcterms:created xsi:type="dcterms:W3CDTF">2024-11-17T02:07:06Z</dcterms:created>
  <dcterms:modified xsi:type="dcterms:W3CDTF">2024-11-25T12:05:52Z</dcterms:modified>
</cp:coreProperties>
</file>